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61" r:id="rId3"/>
    <p:sldId id="325" r:id="rId4"/>
    <p:sldId id="267" r:id="rId5"/>
    <p:sldId id="263" r:id="rId6"/>
    <p:sldId id="266" r:id="rId7"/>
    <p:sldId id="300" r:id="rId8"/>
    <p:sldId id="304" r:id="rId9"/>
    <p:sldId id="302" r:id="rId10"/>
    <p:sldId id="303" r:id="rId11"/>
    <p:sldId id="323" r:id="rId12"/>
    <p:sldId id="324" r:id="rId13"/>
    <p:sldId id="268" r:id="rId14"/>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13/06/2026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8A792-F85D-2F18-E3C9-DE999F805C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C78283-BC47-BE7C-4758-811248E6268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E3A5F86-69FC-3060-E291-CD52E5B2102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499FE8F-BD45-AAEC-F37D-80205E2400CE}"/>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1011806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3EAC-2FBE-69EC-6AD9-C78503B84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D5609-49DD-B606-8CD2-B156DEA22F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6262CCF-7F58-4D31-DADB-7AFFB97726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18DA48-F456-5D98-7687-50E902A1EBAB}"/>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313702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A7035-1C7A-A776-B6BE-B847A95ABE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8EE873-6D43-4F8E-7654-65DBD87CCD8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0913A34-8177-6538-E02C-827037D08A2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81F39B9-4368-BAC1-EEB2-D171FFE5B06B}"/>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615097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1E599-3CDB-5227-520D-09A99F628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CF2B19-AD0A-6410-37A6-7068BAE49B6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A968776-90E8-A354-7AFF-0CB6F7D8AE7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AE0E140-6854-953D-2F32-60036BC81A7D}"/>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232669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1B460-04C7-DA15-1666-85D921B59C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1CF88-0E9A-E299-B080-36106E44A5B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05E8696-2583-75E8-5E2B-7F1DD11A0B9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AEE5131-3B4B-DF49-E3F4-A222D9FA970F}"/>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2039925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13/06/2026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13/06/2026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a:solidFill>
                  <a:schemeClr val="bg1"/>
                </a:solidFill>
                <a:latin typeface="Segoe UI Black" panose="020B0A02040204020203" pitchFamily="34" charset="0"/>
                <a:ea typeface="Segoe UI Black" panose="020B0A02040204020203" pitchFamily="34" charset="0"/>
              </a:rPr>
              <a:t>Lesson 5:</a:t>
            </a:r>
            <a:endParaRPr lang="en-GB" sz="4000" b="1" dirty="0">
              <a:solidFill>
                <a:schemeClr val="bg1"/>
              </a:solidFill>
              <a:latin typeface="Segoe UI Black" panose="020B0A02040204020203" pitchFamily="34" charset="0"/>
              <a:ea typeface="Segoe UI Black" panose="020B0A02040204020203" pitchFamily="34" charset="0"/>
            </a:endParaRPr>
          </a:p>
          <a:p>
            <a:r>
              <a:rPr lang="en-GB" sz="4000" b="1" dirty="0">
                <a:solidFill>
                  <a:schemeClr val="bg1"/>
                </a:solidFill>
                <a:latin typeface="Segoe UI Black" panose="020B0A02040204020203" pitchFamily="34" charset="0"/>
                <a:ea typeface="Segoe UI Black" panose="020B0A02040204020203" pitchFamily="34" charset="0"/>
              </a:rPr>
              <a:t>Programming fundamentals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80CCD-84CC-7743-8FE6-1C4A7994FE0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A869B9A-8747-780B-BAA0-D27CA91EBCD5}"/>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EC90740D-442F-C078-91E5-B1AF30C26D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942C5694-AE46-6C47-07B2-C943D4547F6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B3614E92-9AC2-6F4C-6549-7423277E5888}"/>
              </a:ext>
            </a:extLst>
          </p:cNvPr>
          <p:cNvSpPr txBox="1"/>
          <p:nvPr/>
        </p:nvSpPr>
        <p:spPr>
          <a:xfrm>
            <a:off x="3186222" y="2073349"/>
            <a:ext cx="6383080" cy="3170099"/>
          </a:xfrm>
          <a:prstGeom prst="rect">
            <a:avLst/>
          </a:prstGeom>
          <a:noFill/>
        </p:spPr>
        <p:txBody>
          <a:bodyPr wrap="square" rtlCol="0">
            <a:spAutoFit/>
          </a:bodyPr>
          <a:lstStyle/>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Status = False</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Num1 = int (input(“Enter a number”))</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Num2 = int (input(“Enter a number”))</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Total = Num1 + Num2</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IF Total == 10 THEN</a:t>
            </a:r>
          </a:p>
          <a:p>
            <a:pPr marL="800100" lvl="1"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print(“Equal to 10”)</a:t>
            </a:r>
          </a:p>
          <a:p>
            <a:pPr marL="800100" lvl="1"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Status = True</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ELSE</a:t>
            </a:r>
          </a:p>
          <a:p>
            <a:pPr marL="800100" lvl="1"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print(“Not equal to 10”)</a:t>
            </a:r>
          </a:p>
          <a:p>
            <a:pPr marL="342900" indent="-342900">
              <a:buFont typeface="Arial" panose="020B0604020202020204" pitchFamily="34" charset="0"/>
              <a:buChar char="•"/>
            </a:pPr>
            <a:r>
              <a:rPr lang="en-GB" sz="2000" dirty="0">
                <a:latin typeface="Courier New" panose="02070309020205020404" pitchFamily="49" charset="0"/>
                <a:cs typeface="Courier New" panose="02070309020205020404" pitchFamily="49" charset="0"/>
              </a:rPr>
              <a:t>END IF</a:t>
            </a:r>
          </a:p>
        </p:txBody>
      </p:sp>
      <p:sp>
        <p:nvSpPr>
          <p:cNvPr id="8" name="Rectangle 7">
            <a:extLst>
              <a:ext uri="{FF2B5EF4-FFF2-40B4-BE49-F238E27FC236}">
                <a16:creationId xmlns:a16="http://schemas.microsoft.com/office/drawing/2014/main" id="{70F5BFBA-F689-452A-D026-D8374455E6BB}"/>
              </a:ext>
            </a:extLst>
          </p:cNvPr>
          <p:cNvSpPr/>
          <p:nvPr/>
        </p:nvSpPr>
        <p:spPr>
          <a:xfrm>
            <a:off x="8853378" y="1474309"/>
            <a:ext cx="2147774" cy="85139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Segoe UI Variable Text" pitchFamily="2" charset="0"/>
                <a:cs typeface="Segoe UI" panose="020B0502040204020203" pitchFamily="34" charset="0"/>
              </a:rPr>
              <a:t>Boolean</a:t>
            </a:r>
          </a:p>
          <a:p>
            <a:pPr algn="ctr"/>
            <a:r>
              <a:rPr lang="en-GB" sz="1600" dirty="0">
                <a:solidFill>
                  <a:schemeClr val="tx1"/>
                </a:solidFill>
                <a:latin typeface="Segoe UI Variable Text" pitchFamily="2" charset="0"/>
                <a:cs typeface="Segoe UI" panose="020B0502040204020203" pitchFamily="34" charset="0"/>
              </a:rPr>
              <a:t>Status is false and does flip to true.</a:t>
            </a:r>
          </a:p>
        </p:txBody>
      </p:sp>
      <p:sp>
        <p:nvSpPr>
          <p:cNvPr id="9" name="Rectangle 8">
            <a:extLst>
              <a:ext uri="{FF2B5EF4-FFF2-40B4-BE49-F238E27FC236}">
                <a16:creationId xmlns:a16="http://schemas.microsoft.com/office/drawing/2014/main" id="{D3AF48C7-B349-5725-3357-40885020CFCD}"/>
              </a:ext>
            </a:extLst>
          </p:cNvPr>
          <p:cNvSpPr/>
          <p:nvPr/>
        </p:nvSpPr>
        <p:spPr>
          <a:xfrm>
            <a:off x="1038448" y="1608835"/>
            <a:ext cx="2147774" cy="109183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Segoe UI Variable Text" pitchFamily="2" charset="0"/>
                <a:cs typeface="Segoe UI" panose="020B0502040204020203" pitchFamily="34" charset="0"/>
              </a:rPr>
              <a:t>Integer</a:t>
            </a:r>
          </a:p>
          <a:p>
            <a:pPr algn="ctr"/>
            <a:r>
              <a:rPr lang="en-GB" sz="1600" dirty="0">
                <a:solidFill>
                  <a:schemeClr val="tx1"/>
                </a:solidFill>
                <a:latin typeface="Segoe UI Variable Text" pitchFamily="2" charset="0"/>
                <a:cs typeface="Segoe UI" panose="020B0502040204020203" pitchFamily="34" charset="0"/>
              </a:rPr>
              <a:t>The two numbers inputted set to integers.</a:t>
            </a:r>
          </a:p>
        </p:txBody>
      </p:sp>
      <p:sp>
        <p:nvSpPr>
          <p:cNvPr id="10" name="Rectangle 9">
            <a:extLst>
              <a:ext uri="{FF2B5EF4-FFF2-40B4-BE49-F238E27FC236}">
                <a16:creationId xmlns:a16="http://schemas.microsoft.com/office/drawing/2014/main" id="{87FE62F2-EA23-65CA-1BD7-5F0DD7C5E41B}"/>
              </a:ext>
            </a:extLst>
          </p:cNvPr>
          <p:cNvSpPr/>
          <p:nvPr/>
        </p:nvSpPr>
        <p:spPr>
          <a:xfrm>
            <a:off x="1038448" y="4000859"/>
            <a:ext cx="2147774" cy="157060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Segoe UI Variable Text" pitchFamily="2" charset="0"/>
                <a:cs typeface="Segoe UI" panose="020B0502040204020203" pitchFamily="34" charset="0"/>
              </a:rPr>
              <a:t>Casting</a:t>
            </a:r>
          </a:p>
          <a:p>
            <a:pPr algn="ctr"/>
            <a:r>
              <a:rPr lang="en-GB" sz="1600" dirty="0">
                <a:solidFill>
                  <a:schemeClr val="tx1"/>
                </a:solidFill>
                <a:latin typeface="Segoe UI Variable Text" pitchFamily="2" charset="0"/>
                <a:cs typeface="Segoe UI" panose="020B0502040204020203" pitchFamily="34" charset="0"/>
              </a:rPr>
              <a:t>The two inputs have been changed to integers by placing an int in front of the input.</a:t>
            </a:r>
          </a:p>
        </p:txBody>
      </p:sp>
      <p:sp>
        <p:nvSpPr>
          <p:cNvPr id="11" name="Rectangle 10">
            <a:extLst>
              <a:ext uri="{FF2B5EF4-FFF2-40B4-BE49-F238E27FC236}">
                <a16:creationId xmlns:a16="http://schemas.microsoft.com/office/drawing/2014/main" id="{631F4CE6-7E9F-D6FE-A5CF-91DF61E5A9B9}"/>
              </a:ext>
            </a:extLst>
          </p:cNvPr>
          <p:cNvSpPr/>
          <p:nvPr/>
        </p:nvSpPr>
        <p:spPr>
          <a:xfrm>
            <a:off x="8915401" y="3861887"/>
            <a:ext cx="2147774" cy="170957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u="sng" dirty="0">
                <a:solidFill>
                  <a:schemeClr val="tx1"/>
                </a:solidFill>
                <a:latin typeface="Segoe UI Variable Text" pitchFamily="2" charset="0"/>
                <a:cs typeface="Segoe UI" panose="020B0502040204020203" pitchFamily="34" charset="0"/>
              </a:rPr>
              <a:t>String</a:t>
            </a:r>
          </a:p>
          <a:p>
            <a:pPr algn="ctr"/>
            <a:r>
              <a:rPr lang="en-GB" sz="1600" dirty="0">
                <a:solidFill>
                  <a:schemeClr val="tx1"/>
                </a:solidFill>
                <a:latin typeface="Segoe UI Variable Text" pitchFamily="2" charset="0"/>
                <a:cs typeface="Segoe UI" panose="020B0502040204020203" pitchFamily="34" charset="0"/>
              </a:rPr>
              <a:t>The input messages and output messages are enclosed in quotation marks.</a:t>
            </a:r>
          </a:p>
        </p:txBody>
      </p:sp>
      <p:cxnSp>
        <p:nvCxnSpPr>
          <p:cNvPr id="12" name="Straight Arrow Connector 11">
            <a:extLst>
              <a:ext uri="{FF2B5EF4-FFF2-40B4-BE49-F238E27FC236}">
                <a16:creationId xmlns:a16="http://schemas.microsoft.com/office/drawing/2014/main" id="{082165F1-458B-DC2B-5D0A-40409F53EC40}"/>
              </a:ext>
            </a:extLst>
          </p:cNvPr>
          <p:cNvCxnSpPr>
            <a:cxnSpLocks/>
          </p:cNvCxnSpPr>
          <p:nvPr/>
        </p:nvCxnSpPr>
        <p:spPr>
          <a:xfrm flipH="1">
            <a:off x="5911702" y="1924493"/>
            <a:ext cx="2941676" cy="26581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A5F8639-5DEB-6867-FDF0-61C1CD867F38}"/>
              </a:ext>
            </a:extLst>
          </p:cNvPr>
          <p:cNvCxnSpPr>
            <a:cxnSpLocks/>
            <a:stCxn id="9" idx="3"/>
          </p:cNvCxnSpPr>
          <p:nvPr/>
        </p:nvCxnSpPr>
        <p:spPr>
          <a:xfrm>
            <a:off x="3186222" y="2154753"/>
            <a:ext cx="450113" cy="42895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481656A-DB44-CBF2-DEA1-CF31464D3637}"/>
              </a:ext>
            </a:extLst>
          </p:cNvPr>
          <p:cNvCxnSpPr>
            <a:cxnSpLocks/>
            <a:stCxn id="10" idx="3"/>
          </p:cNvCxnSpPr>
          <p:nvPr/>
        </p:nvCxnSpPr>
        <p:spPr>
          <a:xfrm flipV="1">
            <a:off x="3186222" y="2977116"/>
            <a:ext cx="1577164" cy="18090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92F09ED-22BE-5F3D-25A6-D01411EFD83C}"/>
              </a:ext>
            </a:extLst>
          </p:cNvPr>
          <p:cNvCxnSpPr>
            <a:cxnSpLocks/>
          </p:cNvCxnSpPr>
          <p:nvPr/>
        </p:nvCxnSpPr>
        <p:spPr>
          <a:xfrm flipH="1" flipV="1">
            <a:off x="6719777" y="4000859"/>
            <a:ext cx="2195624" cy="7853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 name="Graphic 3" descr="Thumbs up sign with solid fill">
            <a:extLst>
              <a:ext uri="{FF2B5EF4-FFF2-40B4-BE49-F238E27FC236}">
                <a16:creationId xmlns:a16="http://schemas.microsoft.com/office/drawing/2014/main" id="{844A6F4B-92F2-627C-CAC4-F30FC2B630C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5" name="TextBox 4">
            <a:extLst>
              <a:ext uri="{FF2B5EF4-FFF2-40B4-BE49-F238E27FC236}">
                <a16:creationId xmlns:a16="http://schemas.microsoft.com/office/drawing/2014/main" id="{500DF379-5A14-8400-BDC3-74C99A13377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Tree>
    <p:extLst>
      <p:ext uri="{BB962C8B-B14F-4D97-AF65-F5344CB8AC3E}">
        <p14:creationId xmlns:p14="http://schemas.microsoft.com/office/powerpoint/2010/main" val="24373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1-6)</a:t>
            </a:r>
          </a:p>
        </p:txBody>
      </p:sp>
    </p:spTree>
    <p:extLst>
      <p:ext uri="{BB962C8B-B14F-4D97-AF65-F5344CB8AC3E}">
        <p14:creationId xmlns:p14="http://schemas.microsoft.com/office/powerpoint/2010/main" val="142502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084695" y="1306681"/>
            <a:ext cx="4722495"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Make a list of all the different types of data you can see on this sat nav screen.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170295" y="1230481"/>
            <a:ext cx="914400" cy="914400"/>
          </a:xfrm>
          <a:prstGeom prst="rect">
            <a:avLst/>
          </a:prstGeom>
        </p:spPr>
      </p:pic>
      <p:pic>
        <p:nvPicPr>
          <p:cNvPr id="12" name="Picture 11">
            <a:extLst>
              <a:ext uri="{FF2B5EF4-FFF2-40B4-BE49-F238E27FC236}">
                <a16:creationId xmlns:a16="http://schemas.microsoft.com/office/drawing/2014/main" id="{2C9ECEBE-AF9D-32DA-749E-E112241B2BBC}"/>
              </a:ext>
            </a:extLst>
          </p:cNvPr>
          <p:cNvPicPr>
            <a:picLocks noChangeAspect="1"/>
          </p:cNvPicPr>
          <p:nvPr/>
        </p:nvPicPr>
        <p:blipFill>
          <a:blip r:embed="rId5"/>
          <a:stretch>
            <a:fillRect/>
          </a:stretch>
        </p:blipFill>
        <p:spPr>
          <a:xfrm>
            <a:off x="224790" y="1306681"/>
            <a:ext cx="5876925" cy="3917950"/>
          </a:xfrm>
          <a:prstGeom prst="rect">
            <a:avLst/>
          </a:prstGeom>
        </p:spPr>
      </p:pic>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AD4AC-2F0D-FAD7-363B-947EBC3778B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37EAD5E-C396-A788-910A-23DF137E7389}"/>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B53F0011-125E-3DDC-B767-0CE88337DC6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C614798-885D-EBC2-E11B-78DC15C6E4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2" name="Picture 11">
            <a:extLst>
              <a:ext uri="{FF2B5EF4-FFF2-40B4-BE49-F238E27FC236}">
                <a16:creationId xmlns:a16="http://schemas.microsoft.com/office/drawing/2014/main" id="{12F4AA31-F2B3-8E6C-CC30-C8453D679C9C}"/>
              </a:ext>
            </a:extLst>
          </p:cNvPr>
          <p:cNvPicPr>
            <a:picLocks noChangeAspect="1"/>
          </p:cNvPicPr>
          <p:nvPr/>
        </p:nvPicPr>
        <p:blipFill>
          <a:blip r:embed="rId4"/>
          <a:stretch>
            <a:fillRect/>
          </a:stretch>
        </p:blipFill>
        <p:spPr>
          <a:xfrm>
            <a:off x="224790" y="1306681"/>
            <a:ext cx="5876925" cy="3917950"/>
          </a:xfrm>
          <a:prstGeom prst="rect">
            <a:avLst/>
          </a:prstGeom>
        </p:spPr>
      </p:pic>
      <p:graphicFrame>
        <p:nvGraphicFramePr>
          <p:cNvPr id="5" name="Table 4">
            <a:extLst>
              <a:ext uri="{FF2B5EF4-FFF2-40B4-BE49-F238E27FC236}">
                <a16:creationId xmlns:a16="http://schemas.microsoft.com/office/drawing/2014/main" id="{7523A495-B62E-1DB5-C934-DE5E2BAA1F4D}"/>
              </a:ext>
            </a:extLst>
          </p:cNvPr>
          <p:cNvGraphicFramePr>
            <a:graphicFrameLocks noGrp="1"/>
          </p:cNvGraphicFramePr>
          <p:nvPr>
            <p:extLst>
              <p:ext uri="{D42A27DB-BD31-4B8C-83A1-F6EECF244321}">
                <p14:modId xmlns:p14="http://schemas.microsoft.com/office/powerpoint/2010/main" val="36261118"/>
              </p:ext>
            </p:extLst>
          </p:nvPr>
        </p:nvGraphicFramePr>
        <p:xfrm>
          <a:off x="6391274" y="1306681"/>
          <a:ext cx="5415916" cy="4730089"/>
        </p:xfrm>
        <a:graphic>
          <a:graphicData uri="http://schemas.openxmlformats.org/drawingml/2006/table">
            <a:tbl>
              <a:tblPr>
                <a:tableStyleId>{5940675A-B579-460E-94D1-54222C63F5DA}</a:tableStyleId>
              </a:tblPr>
              <a:tblGrid>
                <a:gridCol w="2707958">
                  <a:extLst>
                    <a:ext uri="{9D8B030D-6E8A-4147-A177-3AD203B41FA5}">
                      <a16:colId xmlns:a16="http://schemas.microsoft.com/office/drawing/2014/main" val="3504952377"/>
                    </a:ext>
                  </a:extLst>
                </a:gridCol>
                <a:gridCol w="2707958">
                  <a:extLst>
                    <a:ext uri="{9D8B030D-6E8A-4147-A177-3AD203B41FA5}">
                      <a16:colId xmlns:a16="http://schemas.microsoft.com/office/drawing/2014/main" val="2205100498"/>
                    </a:ext>
                  </a:extLst>
                </a:gridCol>
              </a:tblGrid>
              <a:tr h="316461">
                <a:tc>
                  <a:txBody>
                    <a:bodyPr/>
                    <a:lstStyle/>
                    <a:p>
                      <a:pPr>
                        <a:buNone/>
                      </a:pPr>
                      <a:r>
                        <a:rPr lang="en-GB" sz="1400" dirty="0"/>
                        <a:t>Item on Screen</a:t>
                      </a:r>
                      <a:endParaRPr lang="en-GB" sz="1400" dirty="0">
                        <a:latin typeface="Segoe UI Variable Text" pitchFamily="2" charset="0"/>
                      </a:endParaRPr>
                    </a:p>
                  </a:txBody>
                  <a:tcPr marL="79115" marR="79115" marT="39558" marB="39558" anchor="ctr">
                    <a:solidFill>
                      <a:schemeClr val="bg1">
                        <a:lumMod val="95000"/>
                      </a:schemeClr>
                    </a:solidFill>
                  </a:tcPr>
                </a:tc>
                <a:tc>
                  <a:txBody>
                    <a:bodyPr/>
                    <a:lstStyle/>
                    <a:p>
                      <a:pPr>
                        <a:buNone/>
                      </a:pPr>
                      <a:r>
                        <a:rPr lang="en-GB" sz="1400" dirty="0"/>
                        <a:t>Type of Data</a:t>
                      </a:r>
                      <a:endParaRPr lang="en-GB" sz="1400" dirty="0">
                        <a:latin typeface="Segoe UI Variable Text" pitchFamily="2" charset="0"/>
                      </a:endParaRPr>
                    </a:p>
                  </a:txBody>
                  <a:tcPr marL="79115" marR="79115" marT="39558" marB="39558" anchor="ctr">
                    <a:solidFill>
                      <a:schemeClr val="bg1">
                        <a:lumMod val="95000"/>
                      </a:schemeClr>
                    </a:solidFill>
                  </a:tcPr>
                </a:tc>
                <a:extLst>
                  <a:ext uri="{0D108BD9-81ED-4DB2-BD59-A6C34878D82A}">
                    <a16:rowId xmlns:a16="http://schemas.microsoft.com/office/drawing/2014/main" val="3423473901"/>
                  </a:ext>
                </a:extLst>
              </a:tr>
              <a:tr h="316461">
                <a:tc>
                  <a:txBody>
                    <a:bodyPr/>
                    <a:lstStyle/>
                    <a:p>
                      <a:pPr>
                        <a:buNone/>
                      </a:pPr>
                      <a:r>
                        <a:rPr lang="en-GB" sz="1400"/>
                        <a:t>"Oxford", "Services", "BBC Radio 2", "Menu"</a:t>
                      </a:r>
                      <a:endParaRPr lang="en-GB" sz="1400">
                        <a:latin typeface="Segoe UI Variable Text" pitchFamily="2" charset="0"/>
                      </a:endParaRPr>
                    </a:p>
                  </a:txBody>
                  <a:tcPr marL="79115" marR="79115" marT="39558" marB="39558" anchor="ctr"/>
                </a:tc>
                <a:tc>
                  <a:txBody>
                    <a:bodyPr/>
                    <a:lstStyle/>
                    <a:p>
                      <a:pPr>
                        <a:buNone/>
                      </a:pPr>
                      <a:r>
                        <a:rPr lang="en-GB" sz="1400" b="1"/>
                        <a:t>Text / Alphanumeric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3014130200"/>
                  </a:ext>
                </a:extLst>
              </a:tr>
              <a:tr h="553807">
                <a:tc>
                  <a:txBody>
                    <a:bodyPr/>
                    <a:lstStyle/>
                    <a:p>
                      <a:pPr>
                        <a:buNone/>
                      </a:pPr>
                      <a:r>
                        <a:rPr lang="en-GB" sz="1400"/>
                        <a:t>14:23, 0.4 mi, 50 mph, 15:05, 0:42 hrs, 24 mi, 19°C, 85%</a:t>
                      </a:r>
                      <a:endParaRPr lang="en-GB" sz="1400">
                        <a:latin typeface="Segoe UI Variable Text" pitchFamily="2" charset="0"/>
                      </a:endParaRPr>
                    </a:p>
                  </a:txBody>
                  <a:tcPr marL="79115" marR="79115" marT="39558" marB="39558" anchor="ctr"/>
                </a:tc>
                <a:tc>
                  <a:txBody>
                    <a:bodyPr/>
                    <a:lstStyle/>
                    <a:p>
                      <a:pPr>
                        <a:buNone/>
                      </a:pPr>
                      <a:r>
                        <a:rPr lang="en-GB" sz="1400" b="1"/>
                        <a:t>Numeric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3888276230"/>
                  </a:ext>
                </a:extLst>
              </a:tr>
              <a:tr h="316461">
                <a:tc>
                  <a:txBody>
                    <a:bodyPr/>
                    <a:lstStyle/>
                    <a:p>
                      <a:pPr>
                        <a:buNone/>
                      </a:pPr>
                      <a:r>
                        <a:rPr lang="en-GB" sz="1400" dirty="0"/>
                        <a:t>Road map and route display</a:t>
                      </a:r>
                      <a:endParaRPr lang="en-GB" sz="1400" dirty="0">
                        <a:latin typeface="Segoe UI Variable Text" pitchFamily="2" charset="0"/>
                      </a:endParaRPr>
                    </a:p>
                  </a:txBody>
                  <a:tcPr marL="79115" marR="79115" marT="39558" marB="39558" anchor="ctr"/>
                </a:tc>
                <a:tc>
                  <a:txBody>
                    <a:bodyPr/>
                    <a:lstStyle/>
                    <a:p>
                      <a:pPr>
                        <a:buNone/>
                      </a:pPr>
                      <a:r>
                        <a:rPr lang="en-GB" sz="1400" b="1"/>
                        <a:t>Graphics / Image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3207246707"/>
                  </a:ext>
                </a:extLst>
              </a:tr>
              <a:tr h="316461">
                <a:tc>
                  <a:txBody>
                    <a:bodyPr/>
                    <a:lstStyle/>
                    <a:p>
                      <a:pPr>
                        <a:buNone/>
                      </a:pPr>
                      <a:r>
                        <a:rPr lang="en-GB" sz="1400"/>
                        <a:t>Turn-right arrow</a:t>
                      </a:r>
                      <a:endParaRPr lang="en-GB" sz="1400">
                        <a:latin typeface="Segoe UI Variable Text" pitchFamily="2" charset="0"/>
                      </a:endParaRPr>
                    </a:p>
                  </a:txBody>
                  <a:tcPr marL="79115" marR="79115" marT="39558" marB="39558" anchor="ctr"/>
                </a:tc>
                <a:tc>
                  <a:txBody>
                    <a:bodyPr/>
                    <a:lstStyle/>
                    <a:p>
                      <a:pPr>
                        <a:buNone/>
                      </a:pPr>
                      <a:r>
                        <a:rPr lang="en-GB" sz="1400" b="1"/>
                        <a:t>Graphical Symbol / Icon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3391251637"/>
                  </a:ext>
                </a:extLst>
              </a:tr>
              <a:tr h="316461">
                <a:tc>
                  <a:txBody>
                    <a:bodyPr/>
                    <a:lstStyle/>
                    <a:p>
                      <a:pPr>
                        <a:buNone/>
                      </a:pPr>
                      <a:r>
                        <a:rPr lang="en-GB" sz="1400"/>
                        <a:t>Speaker icon and BBC Radio 2 display</a:t>
                      </a:r>
                      <a:endParaRPr lang="en-GB" sz="1400">
                        <a:latin typeface="Segoe UI Variable Text" pitchFamily="2" charset="0"/>
                      </a:endParaRPr>
                    </a:p>
                  </a:txBody>
                  <a:tcPr marL="79115" marR="79115" marT="39558" marB="39558" anchor="ctr"/>
                </a:tc>
                <a:tc>
                  <a:txBody>
                    <a:bodyPr/>
                    <a:lstStyle/>
                    <a:p>
                      <a:pPr>
                        <a:buNone/>
                      </a:pPr>
                      <a:r>
                        <a:rPr lang="en-GB" sz="1400" b="1"/>
                        <a:t>Audio Data</a:t>
                      </a:r>
                      <a:r>
                        <a:rPr lang="en-GB" sz="1400"/>
                        <a:t> (radio instructions/music)</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427521776"/>
                  </a:ext>
                </a:extLst>
              </a:tr>
              <a:tr h="316461">
                <a:tc>
                  <a:txBody>
                    <a:bodyPr/>
                    <a:lstStyle/>
                    <a:p>
                      <a:pPr>
                        <a:buNone/>
                      </a:pPr>
                      <a:r>
                        <a:rPr lang="en-GB" sz="1400"/>
                        <a:t>Route guidance system</a:t>
                      </a:r>
                      <a:endParaRPr lang="en-GB" sz="1400">
                        <a:latin typeface="Segoe UI Variable Text" pitchFamily="2" charset="0"/>
                      </a:endParaRPr>
                    </a:p>
                  </a:txBody>
                  <a:tcPr marL="79115" marR="79115" marT="39558" marB="39558" anchor="ctr"/>
                </a:tc>
                <a:tc>
                  <a:txBody>
                    <a:bodyPr/>
                    <a:lstStyle/>
                    <a:p>
                      <a:pPr>
                        <a:buNone/>
                      </a:pPr>
                      <a:r>
                        <a:rPr lang="en-GB" sz="1400" b="1"/>
                        <a:t>Location / Geospatial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1818896331"/>
                  </a:ext>
                </a:extLst>
              </a:tr>
              <a:tr h="316461">
                <a:tc>
                  <a:txBody>
                    <a:bodyPr/>
                    <a:lstStyle/>
                    <a:p>
                      <a:pPr>
                        <a:buNone/>
                      </a:pPr>
                      <a:r>
                        <a:rPr lang="en-GB" sz="1400"/>
                        <a:t>Current position of vehicle</a:t>
                      </a:r>
                      <a:endParaRPr lang="en-GB" sz="1400">
                        <a:latin typeface="Segoe UI Variable Text" pitchFamily="2" charset="0"/>
                      </a:endParaRPr>
                    </a:p>
                  </a:txBody>
                  <a:tcPr marL="79115" marR="79115" marT="39558" marB="39558" anchor="ctr"/>
                </a:tc>
                <a:tc>
                  <a:txBody>
                    <a:bodyPr/>
                    <a:lstStyle/>
                    <a:p>
                      <a:pPr>
                        <a:buNone/>
                      </a:pPr>
                      <a:r>
                        <a:rPr lang="en-GB" sz="1400" b="1"/>
                        <a:t>GPS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3503317713"/>
                  </a:ext>
                </a:extLst>
              </a:tr>
              <a:tr h="316461">
                <a:tc>
                  <a:txBody>
                    <a:bodyPr/>
                    <a:lstStyle/>
                    <a:p>
                      <a:pPr>
                        <a:buNone/>
                      </a:pPr>
                      <a:r>
                        <a:rPr lang="en-GB" sz="1400"/>
                        <a:t>Speed limit sign (50 mph)</a:t>
                      </a:r>
                      <a:endParaRPr lang="en-GB" sz="1400">
                        <a:latin typeface="Segoe UI Variable Text" pitchFamily="2" charset="0"/>
                      </a:endParaRPr>
                    </a:p>
                  </a:txBody>
                  <a:tcPr marL="79115" marR="79115" marT="39558" marB="39558" anchor="ctr"/>
                </a:tc>
                <a:tc>
                  <a:txBody>
                    <a:bodyPr/>
                    <a:lstStyle/>
                    <a:p>
                      <a:pPr>
                        <a:buNone/>
                      </a:pPr>
                      <a:r>
                        <a:rPr lang="en-GB" sz="1400" b="1"/>
                        <a:t>Traffic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500225975"/>
                  </a:ext>
                </a:extLst>
              </a:tr>
              <a:tr h="316461">
                <a:tc>
                  <a:txBody>
                    <a:bodyPr/>
                    <a:lstStyle/>
                    <a:p>
                      <a:pPr>
                        <a:buNone/>
                      </a:pPr>
                      <a:r>
                        <a:rPr lang="en-GB" sz="1400"/>
                        <a:t>Estimated arrival time (15:05)</a:t>
                      </a:r>
                      <a:endParaRPr lang="en-GB" sz="1400">
                        <a:latin typeface="Segoe UI Variable Text" pitchFamily="2" charset="0"/>
                      </a:endParaRPr>
                    </a:p>
                  </a:txBody>
                  <a:tcPr marL="79115" marR="79115" marT="39558" marB="39558" anchor="ctr"/>
                </a:tc>
                <a:tc>
                  <a:txBody>
                    <a:bodyPr/>
                    <a:lstStyle/>
                    <a:p>
                      <a:pPr>
                        <a:buNone/>
                      </a:pPr>
                      <a:r>
                        <a:rPr lang="en-GB" sz="1400" b="1" dirty="0"/>
                        <a:t>Time Data</a:t>
                      </a:r>
                      <a:endParaRPr lang="en-GB" sz="1400" dirty="0">
                        <a:latin typeface="Segoe UI Variable Text" pitchFamily="2" charset="0"/>
                      </a:endParaRPr>
                    </a:p>
                  </a:txBody>
                  <a:tcPr marL="79115" marR="79115" marT="39558" marB="39558" anchor="ctr"/>
                </a:tc>
                <a:extLst>
                  <a:ext uri="{0D108BD9-81ED-4DB2-BD59-A6C34878D82A}">
                    <a16:rowId xmlns:a16="http://schemas.microsoft.com/office/drawing/2014/main" val="3041753062"/>
                  </a:ext>
                </a:extLst>
              </a:tr>
              <a:tr h="316461">
                <a:tc>
                  <a:txBody>
                    <a:bodyPr/>
                    <a:lstStyle/>
                    <a:p>
                      <a:pPr>
                        <a:buNone/>
                      </a:pPr>
                      <a:r>
                        <a:rPr lang="en-GB" sz="1400"/>
                        <a:t>Temperature (19°C)</a:t>
                      </a:r>
                      <a:endParaRPr lang="en-GB" sz="1400">
                        <a:latin typeface="Segoe UI Variable Text" pitchFamily="2" charset="0"/>
                      </a:endParaRPr>
                    </a:p>
                  </a:txBody>
                  <a:tcPr marL="79115" marR="79115" marT="39558" marB="39558" anchor="ctr"/>
                </a:tc>
                <a:tc>
                  <a:txBody>
                    <a:bodyPr/>
                    <a:lstStyle/>
                    <a:p>
                      <a:pPr>
                        <a:buNone/>
                      </a:pPr>
                      <a:r>
                        <a:rPr lang="en-GB" sz="1400" b="1"/>
                        <a:t>Sensor Data</a:t>
                      </a:r>
                      <a:endParaRPr lang="en-GB" sz="1400">
                        <a:latin typeface="Segoe UI Variable Text" pitchFamily="2" charset="0"/>
                      </a:endParaRPr>
                    </a:p>
                  </a:txBody>
                  <a:tcPr marL="79115" marR="79115" marT="39558" marB="39558" anchor="ctr"/>
                </a:tc>
                <a:extLst>
                  <a:ext uri="{0D108BD9-81ED-4DB2-BD59-A6C34878D82A}">
                    <a16:rowId xmlns:a16="http://schemas.microsoft.com/office/drawing/2014/main" val="2721836066"/>
                  </a:ext>
                </a:extLst>
              </a:tr>
              <a:tr h="316461">
                <a:tc>
                  <a:txBody>
                    <a:bodyPr/>
                    <a:lstStyle/>
                    <a:p>
                      <a:pPr>
                        <a:buNone/>
                      </a:pPr>
                      <a:r>
                        <a:rPr lang="en-GB" sz="1400"/>
                        <a:t>Signal strength bars</a:t>
                      </a:r>
                      <a:endParaRPr lang="en-GB" sz="1400">
                        <a:latin typeface="Segoe UI Variable Text" pitchFamily="2" charset="0"/>
                      </a:endParaRPr>
                    </a:p>
                  </a:txBody>
                  <a:tcPr marL="79115" marR="79115" marT="39558" marB="39558" anchor="ctr"/>
                </a:tc>
                <a:tc>
                  <a:txBody>
                    <a:bodyPr/>
                    <a:lstStyle/>
                    <a:p>
                      <a:pPr>
                        <a:buNone/>
                      </a:pPr>
                      <a:r>
                        <a:rPr lang="en-GB" sz="1400" b="1" dirty="0"/>
                        <a:t>Network/Communication Data</a:t>
                      </a:r>
                      <a:endParaRPr lang="en-GB" sz="1400" dirty="0">
                        <a:latin typeface="Segoe UI Variable Text" pitchFamily="2" charset="0"/>
                      </a:endParaRPr>
                    </a:p>
                  </a:txBody>
                  <a:tcPr marL="79115" marR="79115" marT="39558" marB="39558" anchor="ctr"/>
                </a:tc>
                <a:extLst>
                  <a:ext uri="{0D108BD9-81ED-4DB2-BD59-A6C34878D82A}">
                    <a16:rowId xmlns:a16="http://schemas.microsoft.com/office/drawing/2014/main" val="2312145573"/>
                  </a:ext>
                </a:extLst>
              </a:tr>
              <a:tr h="316461">
                <a:tc>
                  <a:txBody>
                    <a:bodyPr/>
                    <a:lstStyle/>
                    <a:p>
                      <a:pPr>
                        <a:buNone/>
                      </a:pPr>
                      <a:r>
                        <a:rPr lang="en-GB" sz="1400"/>
                        <a:t>Battery indicator (85%)</a:t>
                      </a:r>
                      <a:endParaRPr lang="en-GB" sz="1400">
                        <a:latin typeface="Segoe UI Variable Text" pitchFamily="2" charset="0"/>
                      </a:endParaRPr>
                    </a:p>
                  </a:txBody>
                  <a:tcPr marL="79115" marR="79115" marT="39558" marB="39558" anchor="ctr"/>
                </a:tc>
                <a:tc>
                  <a:txBody>
                    <a:bodyPr/>
                    <a:lstStyle/>
                    <a:p>
                      <a:pPr>
                        <a:buNone/>
                      </a:pPr>
                      <a:r>
                        <a:rPr lang="en-GB" sz="1400" b="1" dirty="0"/>
                        <a:t>Status/System Data</a:t>
                      </a:r>
                      <a:endParaRPr lang="en-GB" sz="1400" dirty="0">
                        <a:latin typeface="Segoe UI Variable Text" pitchFamily="2" charset="0"/>
                      </a:endParaRPr>
                    </a:p>
                  </a:txBody>
                  <a:tcPr marL="79115" marR="79115" marT="39558" marB="39558" anchor="ctr"/>
                </a:tc>
                <a:extLst>
                  <a:ext uri="{0D108BD9-81ED-4DB2-BD59-A6C34878D82A}">
                    <a16:rowId xmlns:a16="http://schemas.microsoft.com/office/drawing/2014/main" val="366615349"/>
                  </a:ext>
                </a:extLst>
              </a:tr>
            </a:tbl>
          </a:graphicData>
        </a:graphic>
      </p:graphicFrame>
    </p:spTree>
    <p:extLst>
      <p:ext uri="{BB962C8B-B14F-4D97-AF65-F5344CB8AC3E}">
        <p14:creationId xmlns:p14="http://schemas.microsoft.com/office/powerpoint/2010/main" val="4226913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use of variables, constants, operators, inputs, outputs and assignments</a:t>
            </a:r>
          </a:p>
          <a:p>
            <a:pPr marL="342900" indent="-342900">
              <a:buFont typeface="Arial" panose="020B0604020202020204" pitchFamily="34" charset="0"/>
              <a:buChar char="•"/>
            </a:pPr>
            <a:r>
              <a:rPr lang="en-GB" sz="2000" dirty="0">
                <a:latin typeface="Segoe UI Variable Text" pitchFamily="2" charset="0"/>
              </a:rPr>
              <a:t>The use of data types: Integer, Real, Boolean, Character and String, Casting</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571058"/>
            <a:ext cx="8576310" cy="267765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assign, identify and use variables to store data that can change or be amended. </a:t>
            </a:r>
          </a:p>
          <a:p>
            <a:pPr marL="342900" indent="-342900">
              <a:buFont typeface="Arial" panose="020B0604020202020204" pitchFamily="34" charset="0"/>
              <a:buChar char="•"/>
            </a:pPr>
            <a:r>
              <a:rPr lang="en-GB" sz="2000" dirty="0">
                <a:latin typeface="Segoe UI Variable Text" pitchFamily="2" charset="0"/>
              </a:rPr>
              <a:t>To understand where constants and variables are appropriate and use appropriately.</a:t>
            </a:r>
          </a:p>
          <a:p>
            <a:pPr marL="342900" indent="-342900">
              <a:buFont typeface="Arial" panose="020B0604020202020204" pitchFamily="34" charset="0"/>
              <a:buChar char="•"/>
            </a:pPr>
            <a:r>
              <a:rPr lang="en-GB" sz="2000" dirty="0">
                <a:latin typeface="Segoe UI Variable Text" pitchFamily="2" charset="0"/>
              </a:rPr>
              <a:t>To also be able to create self-documenting code using sensible variable and constant names.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Variables and Assignments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195060" cy="1661993"/>
          </a:xfrm>
          <a:prstGeom prst="rect">
            <a:avLst/>
          </a:prstGeom>
          <a:noFill/>
        </p:spPr>
        <p:txBody>
          <a:bodyPr wrap="square">
            <a:spAutoFit/>
          </a:bodyPr>
          <a:lstStyle/>
          <a:p>
            <a:r>
              <a:rPr lang="en-GB" sz="2400" b="1" dirty="0">
                <a:latin typeface="Segoe UI Variable Text" pitchFamily="2" charset="0"/>
              </a:rPr>
              <a:t>What is meant by a variable?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variable</a:t>
            </a:r>
            <a:r>
              <a:rPr lang="en-GB" dirty="0">
                <a:latin typeface="Segoe UI Variable Text" pitchFamily="2" charset="0"/>
              </a:rPr>
              <a:t> is a named storage location in a program that holds a value. The value can change while the program runs.</a:t>
            </a:r>
          </a:p>
        </p:txBody>
      </p:sp>
      <p:sp>
        <p:nvSpPr>
          <p:cNvPr id="10" name="TextBox 9">
            <a:extLst>
              <a:ext uri="{FF2B5EF4-FFF2-40B4-BE49-F238E27FC236}">
                <a16:creationId xmlns:a16="http://schemas.microsoft.com/office/drawing/2014/main" id="{148C5BD5-D0F1-3174-CA50-EE347E86DA3A}"/>
              </a:ext>
            </a:extLst>
          </p:cNvPr>
          <p:cNvSpPr txBox="1"/>
          <p:nvPr/>
        </p:nvSpPr>
        <p:spPr>
          <a:xfrm>
            <a:off x="224790" y="2957291"/>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587117"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3446144" y="2957291"/>
            <a:ext cx="3821430" cy="2092881"/>
          </a:xfrm>
          <a:prstGeom prst="rect">
            <a:avLst/>
          </a:prstGeom>
          <a:noFill/>
        </p:spPr>
        <p:txBody>
          <a:bodyPr wrap="square">
            <a:spAutoFit/>
          </a:bodyPr>
          <a:lstStyle/>
          <a:p>
            <a:r>
              <a:rPr lang="en-GB" sz="2000" b="1" dirty="0">
                <a:latin typeface="Segoe UI Variable Text" pitchFamily="2" charset="0"/>
              </a:rPr>
              <a:t>How are variables used?</a:t>
            </a:r>
          </a:p>
          <a:p>
            <a:endParaRPr lang="en-GB" sz="2000" b="1" dirty="0">
              <a:latin typeface="Segoe UI Variable Text" pitchFamily="2" charset="0"/>
            </a:endParaRPr>
          </a:p>
          <a:p>
            <a:r>
              <a:rPr lang="en-GB" dirty="0">
                <a:latin typeface="Segoe UI Variable Text" pitchFamily="2" charset="0"/>
              </a:rPr>
              <a:t>Variables allow programs to:</a:t>
            </a:r>
          </a:p>
          <a:p>
            <a:pPr marL="285750" lvl="0" indent="-285750">
              <a:buFont typeface="Arial" panose="020B0604020202020204" pitchFamily="34" charset="0"/>
              <a:buChar char="•"/>
            </a:pPr>
            <a:r>
              <a:rPr lang="en-GB" dirty="0">
                <a:latin typeface="Segoe UI Variable Text" pitchFamily="2" charset="0"/>
              </a:rPr>
              <a:t>Store user data</a:t>
            </a:r>
          </a:p>
          <a:p>
            <a:pPr marL="285750" lvl="0" indent="-285750">
              <a:buFont typeface="Arial" panose="020B0604020202020204" pitchFamily="34" charset="0"/>
              <a:buChar char="•"/>
            </a:pPr>
            <a:r>
              <a:rPr lang="en-GB" dirty="0">
                <a:latin typeface="Segoe UI Variable Text" pitchFamily="2" charset="0"/>
              </a:rPr>
              <a:t>Keep track of scores</a:t>
            </a:r>
          </a:p>
          <a:p>
            <a:pPr marL="285750" lvl="0" indent="-285750">
              <a:buFont typeface="Arial" panose="020B0604020202020204" pitchFamily="34" charset="0"/>
              <a:buChar char="•"/>
            </a:pPr>
            <a:r>
              <a:rPr lang="en-GB" dirty="0">
                <a:latin typeface="Segoe UI Variable Text" pitchFamily="2" charset="0"/>
              </a:rPr>
              <a:t>Count items</a:t>
            </a:r>
          </a:p>
          <a:p>
            <a:pPr marL="285750" lvl="0" indent="-285750">
              <a:buFont typeface="Arial" panose="020B0604020202020204" pitchFamily="34" charset="0"/>
              <a:buChar char="•"/>
            </a:pPr>
            <a:r>
              <a:rPr lang="en-GB" dirty="0">
                <a:latin typeface="Segoe UI Variable Text" pitchFamily="2" charset="0"/>
              </a:rPr>
              <a:t>Store calculations</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4" name="TextBox 23">
            <a:extLst>
              <a:ext uri="{FF2B5EF4-FFF2-40B4-BE49-F238E27FC236}">
                <a16:creationId xmlns:a16="http://schemas.microsoft.com/office/drawing/2014/main" id="{28B9AB0B-F116-44FC-E38A-F5CAAA5D96B7}"/>
              </a:ext>
            </a:extLst>
          </p:cNvPr>
          <p:cNvSpPr txBox="1"/>
          <p:nvPr/>
        </p:nvSpPr>
        <p:spPr>
          <a:xfrm>
            <a:off x="263844" y="3416885"/>
            <a:ext cx="2979700" cy="77752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score = 10</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"Alex"</a:t>
            </a:r>
          </a:p>
        </p:txBody>
      </p:sp>
      <p:sp>
        <p:nvSpPr>
          <p:cNvPr id="26" name="TextBox 25">
            <a:extLst>
              <a:ext uri="{FF2B5EF4-FFF2-40B4-BE49-F238E27FC236}">
                <a16:creationId xmlns:a16="http://schemas.microsoft.com/office/drawing/2014/main" id="{A79CFAA4-538A-ECA1-8929-95B1077E6A75}"/>
              </a:ext>
            </a:extLst>
          </p:cNvPr>
          <p:cNvSpPr txBox="1"/>
          <p:nvPr/>
        </p:nvSpPr>
        <p:spPr>
          <a:xfrm>
            <a:off x="224791" y="4512273"/>
            <a:ext cx="3018754" cy="1757532"/>
          </a:xfrm>
          <a:prstGeom prst="rect">
            <a:avLst/>
          </a:prstGeom>
          <a:solidFill>
            <a:schemeClr val="bg1">
              <a:lumMod val="95000"/>
            </a:schemeClr>
          </a:solidFill>
        </p:spPr>
        <p:txBody>
          <a:bodyPr wrap="square">
            <a:spAutoFit/>
          </a:bodyPr>
          <a:lstStyle/>
          <a:p>
            <a:pPr lvl="0">
              <a:lnSpc>
                <a:spcPct val="107000"/>
              </a:lnSpc>
              <a:spcAft>
                <a:spcPts val="800"/>
              </a:spcAft>
              <a:buSzPts val="1000"/>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In this example:</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stores the number 10 (Line 1)</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name stores the text "Alex“ (Line 2)</a:t>
            </a:r>
          </a:p>
        </p:txBody>
      </p:sp>
      <p:sp>
        <p:nvSpPr>
          <p:cNvPr id="27" name="TextBox 26">
            <a:extLst>
              <a:ext uri="{FF2B5EF4-FFF2-40B4-BE49-F238E27FC236}">
                <a16:creationId xmlns:a16="http://schemas.microsoft.com/office/drawing/2014/main" id="{B9741962-00DF-F18A-EC00-63544099132E}"/>
              </a:ext>
            </a:extLst>
          </p:cNvPr>
          <p:cNvSpPr txBox="1"/>
          <p:nvPr/>
        </p:nvSpPr>
        <p:spPr>
          <a:xfrm>
            <a:off x="6766560" y="1134457"/>
            <a:ext cx="5040630" cy="1384995"/>
          </a:xfrm>
          <a:prstGeom prst="rect">
            <a:avLst/>
          </a:prstGeom>
          <a:noFill/>
        </p:spPr>
        <p:txBody>
          <a:bodyPr wrap="square">
            <a:spAutoFit/>
          </a:bodyPr>
          <a:lstStyle/>
          <a:p>
            <a:r>
              <a:rPr lang="en-GB" sz="2400" b="1" dirty="0">
                <a:latin typeface="Segoe UI Variable Text" pitchFamily="2" charset="0"/>
              </a:rPr>
              <a:t>What is meant by an assignment?</a:t>
            </a:r>
          </a:p>
          <a:p>
            <a:endParaRPr lang="en-GB" sz="2400" dirty="0">
              <a:latin typeface="Segoe UI Variable Text" pitchFamily="2" charset="0"/>
            </a:endParaRPr>
          </a:p>
          <a:p>
            <a:r>
              <a:rPr lang="en-GB" b="1" dirty="0">
                <a:latin typeface="Segoe UI Variable Text" pitchFamily="2" charset="0"/>
              </a:rPr>
              <a:t>Assignment</a:t>
            </a:r>
            <a:r>
              <a:rPr lang="en-GB" dirty="0">
                <a:latin typeface="Segoe UI Variable Text" pitchFamily="2" charset="0"/>
              </a:rPr>
              <a:t> is the process of giving a value to a variable. The assignment operator is usually =.</a:t>
            </a:r>
          </a:p>
        </p:txBody>
      </p:sp>
      <p:sp>
        <p:nvSpPr>
          <p:cNvPr id="28" name="TextBox 27">
            <a:extLst>
              <a:ext uri="{FF2B5EF4-FFF2-40B4-BE49-F238E27FC236}">
                <a16:creationId xmlns:a16="http://schemas.microsoft.com/office/drawing/2014/main" id="{729FA22C-3EA4-A95A-A7C4-95E600F54400}"/>
              </a:ext>
            </a:extLst>
          </p:cNvPr>
          <p:cNvSpPr txBox="1"/>
          <p:nvPr/>
        </p:nvSpPr>
        <p:spPr>
          <a:xfrm>
            <a:off x="6766560" y="2928342"/>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9" name="TextBox 28">
            <a:extLst>
              <a:ext uri="{FF2B5EF4-FFF2-40B4-BE49-F238E27FC236}">
                <a16:creationId xmlns:a16="http://schemas.microsoft.com/office/drawing/2014/main" id="{31915475-7995-319E-F421-EBE1E6C6EA83}"/>
              </a:ext>
            </a:extLst>
          </p:cNvPr>
          <p:cNvSpPr txBox="1"/>
          <p:nvPr/>
        </p:nvSpPr>
        <p:spPr>
          <a:xfrm>
            <a:off x="6805614" y="3416885"/>
            <a:ext cx="4212906" cy="777521"/>
          </a:xfrm>
          <a:prstGeom prst="rect">
            <a:avLst/>
          </a:prstGeom>
          <a:noFill/>
          <a:ln>
            <a:solidFill>
              <a:schemeClr val="tx1"/>
            </a:solidFill>
            <a:prstDash val="dash"/>
          </a:ln>
        </p:spPr>
        <p:txBody>
          <a:bodyPr wrap="square">
            <a:spAutoFit/>
          </a:bodyPr>
          <a:lstStyle/>
          <a:p>
            <a:pPr>
              <a:lnSpc>
                <a:spcPct val="107000"/>
              </a:lnSpc>
              <a:spcAft>
                <a:spcPts val="800"/>
              </a:spcAft>
              <a:buNone/>
            </a:pPr>
            <a:r>
              <a:rPr lang="it-IT" sz="1800" kern="100" dirty="0">
                <a:effectLst/>
                <a:latin typeface="Courier New" panose="02070309020205020404" pitchFamily="49" charset="0"/>
                <a:ea typeface="Aptos" panose="020B0004020202020204" pitchFamily="34" charset="0"/>
                <a:cs typeface="Courier New" panose="02070309020205020404" pitchFamily="49" charset="0"/>
              </a:rPr>
              <a:t>score = 0</a:t>
            </a:r>
          </a:p>
          <a:p>
            <a:pPr>
              <a:lnSpc>
                <a:spcPct val="107000"/>
              </a:lnSpc>
              <a:spcAft>
                <a:spcPts val="800"/>
              </a:spcAft>
              <a:buNone/>
            </a:pPr>
            <a:r>
              <a:rPr lang="it-IT" sz="1800" kern="100" dirty="0">
                <a:effectLst/>
                <a:latin typeface="Courier New" panose="02070309020205020404" pitchFamily="49" charset="0"/>
                <a:ea typeface="Aptos" panose="020B0004020202020204" pitchFamily="34" charset="0"/>
                <a:cs typeface="Courier New" panose="02070309020205020404" pitchFamily="49" charset="0"/>
              </a:rPr>
              <a:t>score = score + 1</a:t>
            </a:r>
          </a:p>
        </p:txBody>
      </p:sp>
      <p:sp>
        <p:nvSpPr>
          <p:cNvPr id="31" name="TextBox 30">
            <a:extLst>
              <a:ext uri="{FF2B5EF4-FFF2-40B4-BE49-F238E27FC236}">
                <a16:creationId xmlns:a16="http://schemas.microsoft.com/office/drawing/2014/main" id="{0BF1EC69-3057-4985-865A-F7D35850B39B}"/>
              </a:ext>
            </a:extLst>
          </p:cNvPr>
          <p:cNvSpPr txBox="1"/>
          <p:nvPr/>
        </p:nvSpPr>
        <p:spPr>
          <a:xfrm>
            <a:off x="6805615" y="4509866"/>
            <a:ext cx="4212906" cy="1860125"/>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Step-by-step:</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is set to 0 (Line 1)</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+ 1 is calculated (Line 2)</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new value replaces the old value (Line 3)</a:t>
            </a:r>
          </a:p>
        </p:txBody>
      </p:sp>
      <p:sp>
        <p:nvSpPr>
          <p:cNvPr id="5" name="TextBox 4">
            <a:extLst>
              <a:ext uri="{FF2B5EF4-FFF2-40B4-BE49-F238E27FC236}">
                <a16:creationId xmlns:a16="http://schemas.microsoft.com/office/drawing/2014/main" id="{49FD26AD-6F87-17C7-4096-6E8EAED04C55}"/>
              </a:ext>
            </a:extLst>
          </p:cNvPr>
          <p:cNvSpPr txBox="1"/>
          <p:nvPr/>
        </p:nvSpPr>
        <p:spPr>
          <a:xfrm>
            <a:off x="3497375" y="5190767"/>
            <a:ext cx="2922476" cy="1538883"/>
          </a:xfrm>
          <a:prstGeom prst="rect">
            <a:avLst/>
          </a:prstGeom>
          <a:noFill/>
        </p:spPr>
        <p:txBody>
          <a:bodyPr wrap="square">
            <a:spAutoFit/>
          </a:bodyPr>
          <a:lstStyle/>
          <a:p>
            <a:r>
              <a:rPr lang="en-GB" sz="2000" b="1" dirty="0">
                <a:latin typeface="Segoe UI Variable Text" pitchFamily="2" charset="0"/>
              </a:rPr>
              <a:t>What is a constant?</a:t>
            </a:r>
          </a:p>
          <a:p>
            <a:endParaRPr lang="en-GB" sz="2000" b="1" dirty="0">
              <a:latin typeface="Segoe UI Variable Text" pitchFamily="2" charset="0"/>
            </a:endParaRPr>
          </a:p>
          <a:p>
            <a:r>
              <a:rPr lang="en-GB" dirty="0">
                <a:latin typeface="Segoe UI Variable Text" pitchFamily="2" charset="0"/>
              </a:rPr>
              <a:t>Opposite to a variable as it store a value that cannot change.</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Input and Output</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49669775-C499-F8FD-C4E6-978B734E969C}"/>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an input?</a:t>
            </a:r>
          </a:p>
          <a:p>
            <a:endParaRPr lang="en-GB" sz="2400" dirty="0">
              <a:latin typeface="Segoe UI Variable Text" pitchFamily="2" charset="0"/>
            </a:endParaRPr>
          </a:p>
          <a:p>
            <a:r>
              <a:rPr lang="en-GB" b="1" dirty="0">
                <a:latin typeface="Segoe UI Variable Text" pitchFamily="2" charset="0"/>
              </a:rPr>
              <a:t>Input</a:t>
            </a:r>
            <a:r>
              <a:rPr lang="en-GB" dirty="0">
                <a:latin typeface="Segoe UI Variable Text" pitchFamily="2" charset="0"/>
              </a:rPr>
              <a:t> is data that is entered into a program. This can come from a keyboard, mouse, sensor or a file.</a:t>
            </a:r>
          </a:p>
        </p:txBody>
      </p:sp>
      <p:sp>
        <p:nvSpPr>
          <p:cNvPr id="21" name="TextBox 20">
            <a:extLst>
              <a:ext uri="{FF2B5EF4-FFF2-40B4-BE49-F238E27FC236}">
                <a16:creationId xmlns:a16="http://schemas.microsoft.com/office/drawing/2014/main" id="{294EF774-0F3B-7B8A-0F71-3CF849ECC4DB}"/>
              </a:ext>
            </a:extLst>
          </p:cNvPr>
          <p:cNvSpPr txBox="1"/>
          <p:nvPr/>
        </p:nvSpPr>
        <p:spPr>
          <a:xfrm>
            <a:off x="6341742" y="1093146"/>
            <a:ext cx="5040630" cy="1661993"/>
          </a:xfrm>
          <a:prstGeom prst="rect">
            <a:avLst/>
          </a:prstGeom>
          <a:noFill/>
        </p:spPr>
        <p:txBody>
          <a:bodyPr wrap="square">
            <a:spAutoFit/>
          </a:bodyPr>
          <a:lstStyle/>
          <a:p>
            <a:r>
              <a:rPr lang="en-GB" sz="2400" b="1" dirty="0">
                <a:latin typeface="Segoe UI Variable Text" pitchFamily="2" charset="0"/>
              </a:rPr>
              <a:t>What is meant by an output?</a:t>
            </a:r>
          </a:p>
          <a:p>
            <a:endParaRPr lang="en-GB" sz="2400" dirty="0">
              <a:latin typeface="Segoe UI Variable Text" pitchFamily="2" charset="0"/>
            </a:endParaRPr>
          </a:p>
          <a:p>
            <a:r>
              <a:rPr lang="en-GB" b="1" dirty="0">
                <a:latin typeface="Segoe UI Variable Text" pitchFamily="2" charset="0"/>
              </a:rPr>
              <a:t>Output</a:t>
            </a:r>
            <a:r>
              <a:rPr lang="en-GB" dirty="0">
                <a:latin typeface="Segoe UI Variable Text" pitchFamily="2" charset="0"/>
              </a:rPr>
              <a:t> is information that a program sends out to the user. This can appear as text on screen, sound, images or printed documents</a:t>
            </a:r>
          </a:p>
        </p:txBody>
      </p:sp>
      <p:sp>
        <p:nvSpPr>
          <p:cNvPr id="22" name="TextBox 21">
            <a:extLst>
              <a:ext uri="{FF2B5EF4-FFF2-40B4-BE49-F238E27FC236}">
                <a16:creationId xmlns:a16="http://schemas.microsoft.com/office/drawing/2014/main" id="{9A653A1E-015F-9125-D4E1-C6A11DAFB461}"/>
              </a:ext>
            </a:extLst>
          </p:cNvPr>
          <p:cNvSpPr txBox="1"/>
          <p:nvPr/>
        </p:nvSpPr>
        <p:spPr>
          <a:xfrm>
            <a:off x="6341742" y="2872326"/>
            <a:ext cx="3821430" cy="1815882"/>
          </a:xfrm>
          <a:prstGeom prst="rect">
            <a:avLst/>
          </a:prstGeom>
          <a:noFill/>
        </p:spPr>
        <p:txBody>
          <a:bodyPr wrap="square">
            <a:spAutoFit/>
          </a:bodyPr>
          <a:lstStyle/>
          <a:p>
            <a:r>
              <a:rPr lang="en-GB" sz="2000" b="1" dirty="0">
                <a:latin typeface="Segoe UI Variable Text" pitchFamily="2" charset="0"/>
              </a:rPr>
              <a:t>How are outputs used?</a:t>
            </a:r>
          </a:p>
          <a:p>
            <a:endParaRPr lang="en-GB" sz="2000" b="1" dirty="0">
              <a:latin typeface="Segoe UI Variable Text" pitchFamily="2" charset="0"/>
            </a:endParaRPr>
          </a:p>
          <a:p>
            <a:r>
              <a:rPr lang="en-GB" dirty="0">
                <a:latin typeface="Segoe UI Variable Text" pitchFamily="2" charset="0"/>
              </a:rPr>
              <a:t>Output allows the program to:</a:t>
            </a:r>
          </a:p>
          <a:p>
            <a:pPr marL="285750" lvl="0" indent="-285750">
              <a:buFont typeface="Arial" panose="020B0604020202020204" pitchFamily="34" charset="0"/>
              <a:buChar char="•"/>
            </a:pPr>
            <a:r>
              <a:rPr lang="en-GB" dirty="0">
                <a:latin typeface="Segoe UI Variable Text" pitchFamily="2" charset="0"/>
              </a:rPr>
              <a:t>Display results</a:t>
            </a:r>
          </a:p>
          <a:p>
            <a:pPr marL="285750" lvl="0" indent="-285750">
              <a:buFont typeface="Arial" panose="020B0604020202020204" pitchFamily="34" charset="0"/>
              <a:buChar char="•"/>
            </a:pPr>
            <a:r>
              <a:rPr lang="en-GB" dirty="0">
                <a:latin typeface="Segoe UI Variable Text" pitchFamily="2" charset="0"/>
              </a:rPr>
              <a:t>Give feedback</a:t>
            </a:r>
          </a:p>
          <a:p>
            <a:pPr marL="285750" lvl="0" indent="-285750">
              <a:buFont typeface="Arial" panose="020B0604020202020204" pitchFamily="34" charset="0"/>
              <a:buChar char="•"/>
            </a:pPr>
            <a:r>
              <a:rPr lang="en-GB" dirty="0">
                <a:latin typeface="Segoe UI Variable Text" pitchFamily="2" charset="0"/>
              </a:rPr>
              <a:t>Show messages or errors</a:t>
            </a:r>
          </a:p>
        </p:txBody>
      </p:sp>
      <p:sp>
        <p:nvSpPr>
          <p:cNvPr id="23" name="TextBox 22">
            <a:extLst>
              <a:ext uri="{FF2B5EF4-FFF2-40B4-BE49-F238E27FC236}">
                <a16:creationId xmlns:a16="http://schemas.microsoft.com/office/drawing/2014/main" id="{A61B7EEC-ED3B-0CA4-BE8B-4677D4105176}"/>
              </a:ext>
            </a:extLst>
          </p:cNvPr>
          <p:cNvSpPr txBox="1"/>
          <p:nvPr/>
        </p:nvSpPr>
        <p:spPr>
          <a:xfrm>
            <a:off x="6341742" y="4805395"/>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4" name="TextBox 23">
            <a:extLst>
              <a:ext uri="{FF2B5EF4-FFF2-40B4-BE49-F238E27FC236}">
                <a16:creationId xmlns:a16="http://schemas.microsoft.com/office/drawing/2014/main" id="{782BCD29-0BB8-1E96-ACE8-1418538D72F2}"/>
              </a:ext>
            </a:extLst>
          </p:cNvPr>
          <p:cNvSpPr txBox="1"/>
          <p:nvPr/>
        </p:nvSpPr>
        <p:spPr>
          <a:xfrm>
            <a:off x="6380796" y="5251064"/>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print("Hello", name)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print("Next year you will be", age + 1)</a:t>
            </a:r>
          </a:p>
        </p:txBody>
      </p:sp>
      <p:sp>
        <p:nvSpPr>
          <p:cNvPr id="25" name="TextBox 24">
            <a:extLst>
              <a:ext uri="{FF2B5EF4-FFF2-40B4-BE49-F238E27FC236}">
                <a16:creationId xmlns:a16="http://schemas.microsoft.com/office/drawing/2014/main" id="{BF92580E-885D-CF24-66FD-5FA896B92E2F}"/>
              </a:ext>
            </a:extLst>
          </p:cNvPr>
          <p:cNvSpPr txBox="1"/>
          <p:nvPr/>
        </p:nvSpPr>
        <p:spPr>
          <a:xfrm>
            <a:off x="242887" y="2680293"/>
            <a:ext cx="3821430" cy="1815882"/>
          </a:xfrm>
          <a:prstGeom prst="rect">
            <a:avLst/>
          </a:prstGeom>
          <a:noFill/>
        </p:spPr>
        <p:txBody>
          <a:bodyPr wrap="square">
            <a:spAutoFit/>
          </a:bodyPr>
          <a:lstStyle/>
          <a:p>
            <a:r>
              <a:rPr lang="en-GB" sz="2000" b="1" dirty="0">
                <a:latin typeface="Segoe UI Variable Text" pitchFamily="2" charset="0"/>
              </a:rPr>
              <a:t>How are inputs used?</a:t>
            </a:r>
          </a:p>
          <a:p>
            <a:endParaRPr lang="en-GB" sz="2000" b="1" dirty="0">
              <a:latin typeface="Segoe UI Variable Text" pitchFamily="2" charset="0"/>
            </a:endParaRPr>
          </a:p>
          <a:p>
            <a:r>
              <a:rPr lang="en-GB" dirty="0">
                <a:latin typeface="Segoe UI Variable Text" pitchFamily="2" charset="0"/>
              </a:rPr>
              <a:t>Programs use input to:</a:t>
            </a:r>
          </a:p>
          <a:p>
            <a:pPr marL="285750" lvl="0" indent="-285750">
              <a:buFont typeface="Arial" panose="020B0604020202020204" pitchFamily="34" charset="0"/>
              <a:buChar char="•"/>
            </a:pPr>
            <a:r>
              <a:rPr lang="en-GB" dirty="0">
                <a:latin typeface="Segoe UI Variable Text" pitchFamily="2" charset="0"/>
              </a:rPr>
              <a:t>Personalise output</a:t>
            </a:r>
          </a:p>
          <a:p>
            <a:pPr marL="285750" lvl="0" indent="-285750">
              <a:buFont typeface="Arial" panose="020B0604020202020204" pitchFamily="34" charset="0"/>
              <a:buChar char="•"/>
            </a:pPr>
            <a:r>
              <a:rPr lang="en-GB" dirty="0">
                <a:latin typeface="Segoe UI Variable Text" pitchFamily="2" charset="0"/>
              </a:rPr>
              <a:t>Make decisions</a:t>
            </a:r>
          </a:p>
          <a:p>
            <a:pPr marL="285750" lvl="0" indent="-285750">
              <a:buFont typeface="Arial" panose="020B0604020202020204" pitchFamily="34" charset="0"/>
              <a:buChar char="•"/>
            </a:pPr>
            <a:r>
              <a:rPr lang="en-GB" dirty="0">
                <a:latin typeface="Segoe UI Variable Text" pitchFamily="2" charset="0"/>
              </a:rPr>
              <a:t>Collect user information</a:t>
            </a:r>
          </a:p>
        </p:txBody>
      </p:sp>
      <p:sp>
        <p:nvSpPr>
          <p:cNvPr id="26" name="TextBox 25">
            <a:extLst>
              <a:ext uri="{FF2B5EF4-FFF2-40B4-BE49-F238E27FC236}">
                <a16:creationId xmlns:a16="http://schemas.microsoft.com/office/drawing/2014/main" id="{FB8251CC-1D4F-2BCE-6438-0FD6A8A4632B}"/>
              </a:ext>
            </a:extLst>
          </p:cNvPr>
          <p:cNvSpPr txBox="1"/>
          <p:nvPr/>
        </p:nvSpPr>
        <p:spPr>
          <a:xfrm>
            <a:off x="242887" y="4580859"/>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502B7E5D-F7A4-05C0-D2C0-D6B45688837C}"/>
              </a:ext>
            </a:extLst>
          </p:cNvPr>
          <p:cNvSpPr txBox="1"/>
          <p:nvPr/>
        </p:nvSpPr>
        <p:spPr>
          <a:xfrm>
            <a:off x="281941" y="5151783"/>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input("Enter your name: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age = int(input("Enter your age: "))</a:t>
            </a:r>
          </a:p>
        </p:txBody>
      </p:sp>
      <p:sp>
        <p:nvSpPr>
          <p:cNvPr id="29" name="TextBox 28">
            <a:extLst>
              <a:ext uri="{FF2B5EF4-FFF2-40B4-BE49-F238E27FC236}">
                <a16:creationId xmlns:a16="http://schemas.microsoft.com/office/drawing/2014/main" id="{34586E30-1EDD-E26A-EEBE-B154BB510587}"/>
              </a:ext>
            </a:extLst>
          </p:cNvPr>
          <p:cNvSpPr txBox="1"/>
          <p:nvPr/>
        </p:nvSpPr>
        <p:spPr>
          <a:xfrm>
            <a:off x="242887" y="6118591"/>
            <a:ext cx="5568318" cy="674928"/>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user types something, and the program stores it in a variable.</a:t>
            </a:r>
          </a:p>
        </p:txBody>
      </p:sp>
      <p:cxnSp>
        <p:nvCxnSpPr>
          <p:cNvPr id="30" name="Straight Connector 29">
            <a:extLst>
              <a:ext uri="{FF2B5EF4-FFF2-40B4-BE49-F238E27FC236}">
                <a16:creationId xmlns:a16="http://schemas.microsoft.com/office/drawing/2014/main" id="{96CFAE75-225A-8877-2927-F5A01C5647E4}"/>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5DC9-A64E-1521-83A7-5BD55ADA88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C2697-E9BB-AF52-B842-134F504FD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Operators</a:t>
            </a:r>
          </a:p>
        </p:txBody>
      </p:sp>
      <p:pic>
        <p:nvPicPr>
          <p:cNvPr id="32" name="Picture 31">
            <a:extLst>
              <a:ext uri="{FF2B5EF4-FFF2-40B4-BE49-F238E27FC236}">
                <a16:creationId xmlns:a16="http://schemas.microsoft.com/office/drawing/2014/main" id="{BAFD30B3-A4E7-0EBA-4DDF-AFDFC9A9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BF39E91-A950-3FB2-EEC7-469346954B1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A7797FC-7DD2-7CAF-DCE6-36D7EDC212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BDD6286-C32A-5749-1C65-D36FFA3EA0C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6E7B40E4-9B60-DE32-4457-83F7DBA0F222}"/>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an operator?</a:t>
            </a:r>
          </a:p>
          <a:p>
            <a:endParaRPr lang="en-GB" sz="2400" dirty="0">
              <a:latin typeface="Segoe UI Variable Text" pitchFamily="2" charset="0"/>
            </a:endParaRPr>
          </a:p>
          <a:p>
            <a:r>
              <a:rPr lang="en-GB" b="1" dirty="0">
                <a:latin typeface="Segoe UI Variable Text" pitchFamily="2" charset="0"/>
              </a:rPr>
              <a:t>Operators</a:t>
            </a:r>
            <a:r>
              <a:rPr lang="en-GB" dirty="0">
                <a:latin typeface="Segoe UI Variable Text" pitchFamily="2" charset="0"/>
              </a:rPr>
              <a:t> are symbols used to perform operations on variables and values.</a:t>
            </a:r>
          </a:p>
        </p:txBody>
      </p:sp>
      <p:sp>
        <p:nvSpPr>
          <p:cNvPr id="25" name="TextBox 24">
            <a:extLst>
              <a:ext uri="{FF2B5EF4-FFF2-40B4-BE49-F238E27FC236}">
                <a16:creationId xmlns:a16="http://schemas.microsoft.com/office/drawing/2014/main" id="{D111B0B6-31F3-67F5-FDAE-2A0C0D2E00B5}"/>
              </a:ext>
            </a:extLst>
          </p:cNvPr>
          <p:cNvSpPr txBox="1"/>
          <p:nvPr/>
        </p:nvSpPr>
        <p:spPr>
          <a:xfrm>
            <a:off x="242887" y="2680293"/>
            <a:ext cx="3821430" cy="1815882"/>
          </a:xfrm>
          <a:prstGeom prst="rect">
            <a:avLst/>
          </a:prstGeom>
          <a:noFill/>
        </p:spPr>
        <p:txBody>
          <a:bodyPr wrap="square">
            <a:spAutoFit/>
          </a:bodyPr>
          <a:lstStyle/>
          <a:p>
            <a:r>
              <a:rPr lang="en-GB" sz="2000" b="1" dirty="0">
                <a:latin typeface="Segoe UI Variable Text" pitchFamily="2" charset="0"/>
              </a:rPr>
              <a:t>How are operators used?</a:t>
            </a:r>
          </a:p>
          <a:p>
            <a:endParaRPr lang="en-GB" sz="2000" b="1" dirty="0">
              <a:latin typeface="Segoe UI Variable Text" pitchFamily="2" charset="0"/>
            </a:endParaRPr>
          </a:p>
          <a:p>
            <a:r>
              <a:rPr lang="en-GB" dirty="0">
                <a:latin typeface="Segoe UI Variable Text" pitchFamily="2" charset="0"/>
              </a:rPr>
              <a:t>Operators allow programs to:</a:t>
            </a:r>
          </a:p>
          <a:p>
            <a:pPr marL="285750" lvl="0" indent="-285750">
              <a:buFont typeface="Arial" panose="020B0604020202020204" pitchFamily="34" charset="0"/>
              <a:buChar char="•"/>
            </a:pPr>
            <a:r>
              <a:rPr lang="en-GB" dirty="0">
                <a:latin typeface="Segoe UI Variable Text" pitchFamily="2" charset="0"/>
              </a:rPr>
              <a:t>Perform calculations</a:t>
            </a:r>
          </a:p>
          <a:p>
            <a:pPr marL="285750" lvl="0" indent="-285750">
              <a:buFont typeface="Arial" panose="020B0604020202020204" pitchFamily="34" charset="0"/>
              <a:buChar char="•"/>
            </a:pPr>
            <a:r>
              <a:rPr lang="en-GB" dirty="0">
                <a:latin typeface="Segoe UI Variable Text" pitchFamily="2" charset="0"/>
              </a:rPr>
              <a:t>Make decisions</a:t>
            </a:r>
          </a:p>
          <a:p>
            <a:pPr marL="285750" lvl="0" indent="-285750">
              <a:buFont typeface="Arial" panose="020B0604020202020204" pitchFamily="34" charset="0"/>
              <a:buChar char="•"/>
            </a:pPr>
            <a:r>
              <a:rPr lang="en-GB" dirty="0">
                <a:latin typeface="Segoe UI Variable Text" pitchFamily="2" charset="0"/>
              </a:rPr>
              <a:t>Compare values</a:t>
            </a:r>
          </a:p>
        </p:txBody>
      </p:sp>
      <p:sp>
        <p:nvSpPr>
          <p:cNvPr id="26" name="TextBox 25">
            <a:extLst>
              <a:ext uri="{FF2B5EF4-FFF2-40B4-BE49-F238E27FC236}">
                <a16:creationId xmlns:a16="http://schemas.microsoft.com/office/drawing/2014/main" id="{D75E120C-00A1-5904-608B-159894889D60}"/>
              </a:ext>
            </a:extLst>
          </p:cNvPr>
          <p:cNvSpPr txBox="1"/>
          <p:nvPr/>
        </p:nvSpPr>
        <p:spPr>
          <a:xfrm>
            <a:off x="242887" y="4580859"/>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7503599B-BF26-DD13-EBD1-57D4316BA547}"/>
              </a:ext>
            </a:extLst>
          </p:cNvPr>
          <p:cNvSpPr txBox="1"/>
          <p:nvPr/>
        </p:nvSpPr>
        <p:spPr>
          <a:xfrm>
            <a:off x="281941" y="5151783"/>
            <a:ext cx="5529264" cy="383888"/>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total = 5 + 3</a:t>
            </a:r>
          </a:p>
        </p:txBody>
      </p:sp>
      <p:sp>
        <p:nvSpPr>
          <p:cNvPr id="29" name="TextBox 28">
            <a:extLst>
              <a:ext uri="{FF2B5EF4-FFF2-40B4-BE49-F238E27FC236}">
                <a16:creationId xmlns:a16="http://schemas.microsoft.com/office/drawing/2014/main" id="{E8A42A66-350F-FB77-CBAD-A65EA4EDE1C3}"/>
              </a:ext>
            </a:extLst>
          </p:cNvPr>
          <p:cNvSpPr txBox="1"/>
          <p:nvPr/>
        </p:nvSpPr>
        <p:spPr>
          <a:xfrm>
            <a:off x="262414" y="5760168"/>
            <a:ext cx="5568318" cy="366895"/>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 adds the numbers.</a:t>
            </a:r>
          </a:p>
        </p:txBody>
      </p:sp>
      <p:cxnSp>
        <p:nvCxnSpPr>
          <p:cNvPr id="4" name="Straight Connector 3">
            <a:extLst>
              <a:ext uri="{FF2B5EF4-FFF2-40B4-BE49-F238E27FC236}">
                <a16:creationId xmlns:a16="http://schemas.microsoft.com/office/drawing/2014/main" id="{5A3B5E14-A54C-660E-49D0-C886727978A2}"/>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37F9DAF5-0574-0926-FAAD-FA45DD46518D}"/>
              </a:ext>
            </a:extLst>
          </p:cNvPr>
          <p:cNvSpPr txBox="1"/>
          <p:nvPr/>
        </p:nvSpPr>
        <p:spPr>
          <a:xfrm>
            <a:off x="7400925" y="1156284"/>
            <a:ext cx="3240404" cy="369332"/>
          </a:xfrm>
          <a:prstGeom prst="rect">
            <a:avLst/>
          </a:prstGeom>
          <a:noFill/>
        </p:spPr>
        <p:txBody>
          <a:bodyPr wrap="square">
            <a:spAutoFit/>
          </a:bodyPr>
          <a:lstStyle/>
          <a:p>
            <a:r>
              <a:rPr lang="en-GB" sz="1800" b="1" dirty="0">
                <a:latin typeface="Segoe UI Variable Text" pitchFamily="2" charset="0"/>
              </a:rPr>
              <a:t>Different types of operators</a:t>
            </a:r>
          </a:p>
        </p:txBody>
      </p:sp>
      <p:graphicFrame>
        <p:nvGraphicFramePr>
          <p:cNvPr id="7" name="Table 6">
            <a:extLst>
              <a:ext uri="{FF2B5EF4-FFF2-40B4-BE49-F238E27FC236}">
                <a16:creationId xmlns:a16="http://schemas.microsoft.com/office/drawing/2014/main" id="{193F4EE1-CE7A-0F6E-5BC4-0C136ACBC43C}"/>
              </a:ext>
            </a:extLst>
          </p:cNvPr>
          <p:cNvGraphicFramePr>
            <a:graphicFrameLocks noGrp="1"/>
          </p:cNvGraphicFramePr>
          <p:nvPr>
            <p:extLst>
              <p:ext uri="{D42A27DB-BD31-4B8C-83A1-F6EECF244321}">
                <p14:modId xmlns:p14="http://schemas.microsoft.com/office/powerpoint/2010/main" val="48875495"/>
              </p:ext>
            </p:extLst>
          </p:nvPr>
        </p:nvGraphicFramePr>
        <p:xfrm>
          <a:off x="6443879" y="1664630"/>
          <a:ext cx="5108601" cy="4398960"/>
        </p:xfrm>
        <a:graphic>
          <a:graphicData uri="http://schemas.openxmlformats.org/drawingml/2006/table">
            <a:tbl>
              <a:tblPr firstRow="1" firstCol="1" bandRow="1">
                <a:tableStyleId>{5940675A-B579-460E-94D1-54222C63F5DA}</a:tableStyleId>
              </a:tblPr>
              <a:tblGrid>
                <a:gridCol w="1702867">
                  <a:extLst>
                    <a:ext uri="{9D8B030D-6E8A-4147-A177-3AD203B41FA5}">
                      <a16:colId xmlns:a16="http://schemas.microsoft.com/office/drawing/2014/main" val="95072831"/>
                    </a:ext>
                  </a:extLst>
                </a:gridCol>
                <a:gridCol w="1702867">
                  <a:extLst>
                    <a:ext uri="{9D8B030D-6E8A-4147-A177-3AD203B41FA5}">
                      <a16:colId xmlns:a16="http://schemas.microsoft.com/office/drawing/2014/main" val="2948475862"/>
                    </a:ext>
                  </a:extLst>
                </a:gridCol>
                <a:gridCol w="1702867">
                  <a:extLst>
                    <a:ext uri="{9D8B030D-6E8A-4147-A177-3AD203B41FA5}">
                      <a16:colId xmlns:a16="http://schemas.microsoft.com/office/drawing/2014/main" val="4036393603"/>
                    </a:ext>
                  </a:extLst>
                </a:gridCol>
              </a:tblGrid>
              <a:tr h="568513">
                <a:tc>
                  <a:txBody>
                    <a:bodyPr/>
                    <a:lstStyle/>
                    <a:p>
                      <a:pPr algn="ctr">
                        <a:lnSpc>
                          <a:spcPct val="107000"/>
                        </a:lnSpc>
                        <a:spcAft>
                          <a:spcPts val="800"/>
                        </a:spcAft>
                        <a:buNone/>
                      </a:pPr>
                      <a:r>
                        <a:rPr lang="en-GB" sz="1800" b="1" kern="100" dirty="0">
                          <a:effectLst/>
                          <a:latin typeface="Segoe UI Variable Text" pitchFamily="2" charset="0"/>
                        </a:rPr>
                        <a:t>Type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Example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Meaning</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798183264"/>
                  </a:ext>
                </a:extLst>
              </a:tr>
              <a:tr h="568513">
                <a:tc>
                  <a:txBody>
                    <a:bodyPr/>
                    <a:lstStyle/>
                    <a:p>
                      <a:pPr algn="ctr">
                        <a:lnSpc>
                          <a:spcPct val="107000"/>
                        </a:lnSpc>
                        <a:spcAft>
                          <a:spcPts val="800"/>
                        </a:spcAft>
                        <a:buNone/>
                      </a:pPr>
                      <a:r>
                        <a:rPr lang="en-GB" sz="1800" kern="100" dirty="0">
                          <a:effectLst/>
                          <a:latin typeface="Segoe UI Variable Text" pitchFamily="2" charset="0"/>
                        </a:rPr>
                        <a:t>Arithmetic</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 - * / , MOD (%)</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Maths calculations</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127521773"/>
                  </a:ext>
                </a:extLst>
              </a:tr>
              <a:tr h="568513">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Comparison</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 != &gt; &lt;</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Compare values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74079060"/>
                  </a:ext>
                </a:extLst>
              </a:tr>
              <a:tr h="568513">
                <a:tc>
                  <a:txBody>
                    <a:bodyPr/>
                    <a:lstStyle/>
                    <a:p>
                      <a:pPr algn="ctr">
                        <a:lnSpc>
                          <a:spcPct val="107000"/>
                        </a:lnSpc>
                        <a:spcAft>
                          <a:spcPts val="800"/>
                        </a:spcAft>
                        <a:buNone/>
                      </a:pPr>
                      <a:r>
                        <a:rPr lang="en-GB" sz="1800" kern="100" dirty="0">
                          <a:effectLst/>
                          <a:latin typeface="Segoe UI Variable Text" pitchFamily="2" charset="0"/>
                        </a:rPr>
                        <a:t>Logical</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AND, OR, NOT, XOR</a:t>
                      </a: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Combine conditions</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866812"/>
                  </a:ext>
                </a:extLst>
              </a:tr>
            </a:tbl>
          </a:graphicData>
        </a:graphic>
      </p:graphicFrame>
    </p:spTree>
    <p:extLst>
      <p:ext uri="{BB962C8B-B14F-4D97-AF65-F5344CB8AC3E}">
        <p14:creationId xmlns:p14="http://schemas.microsoft.com/office/powerpoint/2010/main" val="3950841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94F1E-6245-AA5F-9A63-7865C4A426B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AB1F482-DC26-19A9-999B-335F549C008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C6F836BE-40C5-9ABE-609A-B03B2C03E2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04A75A4-30B5-09DA-2480-19BFD23854D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BE7FFFD5-F24D-FF7E-E4B6-91774E12D03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EC8AA381-052B-088A-D2E5-501D760A26F4}"/>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workbook. </a:t>
            </a:r>
            <a:endParaRPr lang="en-GB" dirty="0"/>
          </a:p>
        </p:txBody>
      </p:sp>
      <p:sp>
        <p:nvSpPr>
          <p:cNvPr id="5" name="TextBox 4">
            <a:extLst>
              <a:ext uri="{FF2B5EF4-FFF2-40B4-BE49-F238E27FC236}">
                <a16:creationId xmlns:a16="http://schemas.microsoft.com/office/drawing/2014/main" id="{A213BFAE-F4AB-B755-2564-18FD32972DBA}"/>
              </a:ext>
            </a:extLst>
          </p:cNvPr>
          <p:cNvSpPr txBox="1"/>
          <p:nvPr/>
        </p:nvSpPr>
        <p:spPr>
          <a:xfrm>
            <a:off x="2413590" y="2902689"/>
            <a:ext cx="8027582" cy="1384995"/>
          </a:xfrm>
          <a:prstGeom prst="rect">
            <a:avLst/>
          </a:prstGeom>
          <a:noFill/>
        </p:spPr>
        <p:txBody>
          <a:bodyPr wrap="square" rtlCol="0">
            <a:spAutoFit/>
          </a:bodyPr>
          <a:lstStyle/>
          <a:p>
            <a:r>
              <a:rPr lang="en-GB" sz="2800" b="1" dirty="0">
                <a:latin typeface="Courier New" panose="02070309020205020404" pitchFamily="49" charset="0"/>
                <a:cs typeface="Courier New" panose="02070309020205020404" pitchFamily="49" charset="0"/>
              </a:rPr>
              <a:t>Num1 = 10</a:t>
            </a:r>
          </a:p>
          <a:p>
            <a:r>
              <a:rPr lang="en-GB" sz="2800" b="1" dirty="0">
                <a:latin typeface="Courier New" panose="02070309020205020404" pitchFamily="49" charset="0"/>
                <a:cs typeface="Courier New" panose="02070309020205020404" pitchFamily="49" charset="0"/>
              </a:rPr>
              <a:t>Num2 = int (input(“Enter a number”))</a:t>
            </a:r>
          </a:p>
          <a:p>
            <a:r>
              <a:rPr lang="en-GB" sz="2800" b="1" dirty="0">
                <a:latin typeface="Courier New" panose="02070309020205020404" pitchFamily="49" charset="0"/>
                <a:cs typeface="Courier New" panose="02070309020205020404" pitchFamily="49" charset="0"/>
              </a:rPr>
              <a:t>print (Num1 + Num2)</a:t>
            </a:r>
          </a:p>
        </p:txBody>
      </p:sp>
      <p:sp>
        <p:nvSpPr>
          <p:cNvPr id="8" name="TextBox 7">
            <a:extLst>
              <a:ext uri="{FF2B5EF4-FFF2-40B4-BE49-F238E27FC236}">
                <a16:creationId xmlns:a16="http://schemas.microsoft.com/office/drawing/2014/main" id="{668B8D06-88B9-34F6-93A4-DD5CB2553E0C}"/>
              </a:ext>
            </a:extLst>
          </p:cNvPr>
          <p:cNvSpPr txBox="1"/>
          <p:nvPr/>
        </p:nvSpPr>
        <p:spPr>
          <a:xfrm>
            <a:off x="1190849" y="1765005"/>
            <a:ext cx="2041450" cy="830997"/>
          </a:xfrm>
          <a:prstGeom prst="rect">
            <a:avLst/>
          </a:prstGeom>
          <a:noFill/>
        </p:spPr>
        <p:txBody>
          <a:bodyPr wrap="square" rtlCol="0">
            <a:spAutoFit/>
          </a:bodyPr>
          <a:lstStyle/>
          <a:p>
            <a:r>
              <a:rPr lang="en-GB" sz="1600" dirty="0">
                <a:latin typeface="Segoe UI Variable Text" pitchFamily="2" charset="0"/>
              </a:rPr>
              <a:t>Num1 is a </a:t>
            </a:r>
            <a:r>
              <a:rPr lang="en-GB" sz="1600" b="1" dirty="0">
                <a:latin typeface="Segoe UI Variable Text" pitchFamily="2" charset="0"/>
              </a:rPr>
              <a:t>constant</a:t>
            </a:r>
            <a:r>
              <a:rPr lang="en-GB" sz="1600" dirty="0">
                <a:latin typeface="Segoe UI Variable Text" pitchFamily="2" charset="0"/>
              </a:rPr>
              <a:t> as it stores a fixed value of 10.</a:t>
            </a:r>
          </a:p>
        </p:txBody>
      </p:sp>
      <p:cxnSp>
        <p:nvCxnSpPr>
          <p:cNvPr id="9" name="Straight Arrow Connector 8">
            <a:extLst>
              <a:ext uri="{FF2B5EF4-FFF2-40B4-BE49-F238E27FC236}">
                <a16:creationId xmlns:a16="http://schemas.microsoft.com/office/drawing/2014/main" id="{100E6FE8-8B93-72DC-0C76-74D106297F4B}"/>
              </a:ext>
            </a:extLst>
          </p:cNvPr>
          <p:cNvCxnSpPr/>
          <p:nvPr/>
        </p:nvCxnSpPr>
        <p:spPr>
          <a:xfrm flipH="1" flipV="1">
            <a:off x="2413590" y="2445488"/>
            <a:ext cx="340243" cy="45720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EECE695-AAD3-74F2-D16D-F1C6299AF17C}"/>
              </a:ext>
            </a:extLst>
          </p:cNvPr>
          <p:cNvCxnSpPr>
            <a:cxnSpLocks/>
          </p:cNvCxnSpPr>
          <p:nvPr/>
        </p:nvCxnSpPr>
        <p:spPr>
          <a:xfrm flipV="1">
            <a:off x="3325552" y="2435681"/>
            <a:ext cx="1263726" cy="9878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22E9448-41B5-7CC7-AC98-18770935110A}"/>
              </a:ext>
            </a:extLst>
          </p:cNvPr>
          <p:cNvSpPr txBox="1"/>
          <p:nvPr/>
        </p:nvSpPr>
        <p:spPr>
          <a:xfrm>
            <a:off x="4455040" y="1765004"/>
            <a:ext cx="3700132" cy="1077218"/>
          </a:xfrm>
          <a:prstGeom prst="rect">
            <a:avLst/>
          </a:prstGeom>
          <a:noFill/>
        </p:spPr>
        <p:txBody>
          <a:bodyPr wrap="square" rtlCol="0">
            <a:spAutoFit/>
          </a:bodyPr>
          <a:lstStyle/>
          <a:p>
            <a:r>
              <a:rPr lang="en-GB" sz="1600" dirty="0">
                <a:latin typeface="Segoe UI Variable Text" pitchFamily="2" charset="0"/>
              </a:rPr>
              <a:t>Num2 is a </a:t>
            </a:r>
            <a:r>
              <a:rPr lang="en-GB" sz="1600" b="1" dirty="0">
                <a:latin typeface="Segoe UI Variable Text" pitchFamily="2" charset="0"/>
              </a:rPr>
              <a:t>variable</a:t>
            </a:r>
            <a:r>
              <a:rPr lang="en-GB" sz="1600" dirty="0">
                <a:latin typeface="Segoe UI Variable Text" pitchFamily="2" charset="0"/>
              </a:rPr>
              <a:t> because it’s a user input, they could enter any number so the value could change every time the program is ran.</a:t>
            </a:r>
          </a:p>
        </p:txBody>
      </p:sp>
      <p:cxnSp>
        <p:nvCxnSpPr>
          <p:cNvPr id="12" name="Straight Arrow Connector 11">
            <a:extLst>
              <a:ext uri="{FF2B5EF4-FFF2-40B4-BE49-F238E27FC236}">
                <a16:creationId xmlns:a16="http://schemas.microsoft.com/office/drawing/2014/main" id="{60797C4D-748B-B167-5EB8-CDC0F21F1D93}"/>
              </a:ext>
            </a:extLst>
          </p:cNvPr>
          <p:cNvCxnSpPr>
            <a:cxnSpLocks/>
          </p:cNvCxnSpPr>
          <p:nvPr/>
        </p:nvCxnSpPr>
        <p:spPr>
          <a:xfrm flipH="1">
            <a:off x="2378149" y="4178595"/>
            <a:ext cx="854150" cy="7182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70F96CD-0FEC-6A0F-DE16-41A746463568}"/>
              </a:ext>
            </a:extLst>
          </p:cNvPr>
          <p:cNvSpPr txBox="1"/>
          <p:nvPr/>
        </p:nvSpPr>
        <p:spPr>
          <a:xfrm>
            <a:off x="1562986" y="4878701"/>
            <a:ext cx="2041450" cy="584775"/>
          </a:xfrm>
          <a:prstGeom prst="rect">
            <a:avLst/>
          </a:prstGeom>
          <a:noFill/>
        </p:spPr>
        <p:txBody>
          <a:bodyPr wrap="square" rtlCol="0">
            <a:spAutoFit/>
          </a:bodyPr>
          <a:lstStyle/>
          <a:p>
            <a:r>
              <a:rPr lang="en-GB" sz="1600" dirty="0">
                <a:latin typeface="Segoe UI Variable Text" pitchFamily="2" charset="0"/>
              </a:rPr>
              <a:t>The </a:t>
            </a:r>
            <a:r>
              <a:rPr lang="en-GB" sz="1600" b="1" dirty="0">
                <a:latin typeface="Segoe UI Variable Text" pitchFamily="2" charset="0"/>
              </a:rPr>
              <a:t>print </a:t>
            </a:r>
            <a:r>
              <a:rPr lang="en-GB" sz="1600" dirty="0">
                <a:latin typeface="Segoe UI Variable Text" pitchFamily="2" charset="0"/>
              </a:rPr>
              <a:t>function will output data.</a:t>
            </a:r>
          </a:p>
        </p:txBody>
      </p:sp>
      <p:sp>
        <p:nvSpPr>
          <p:cNvPr id="14" name="TextBox 13">
            <a:extLst>
              <a:ext uri="{FF2B5EF4-FFF2-40B4-BE49-F238E27FC236}">
                <a16:creationId xmlns:a16="http://schemas.microsoft.com/office/drawing/2014/main" id="{C0B35BA8-5A1D-8A36-698F-CD8D194F5708}"/>
              </a:ext>
            </a:extLst>
          </p:cNvPr>
          <p:cNvSpPr txBox="1"/>
          <p:nvPr/>
        </p:nvSpPr>
        <p:spPr>
          <a:xfrm>
            <a:off x="6822556" y="4178594"/>
            <a:ext cx="2339165" cy="830997"/>
          </a:xfrm>
          <a:prstGeom prst="rect">
            <a:avLst/>
          </a:prstGeom>
          <a:noFill/>
        </p:spPr>
        <p:txBody>
          <a:bodyPr wrap="square" rtlCol="0">
            <a:spAutoFit/>
          </a:bodyPr>
          <a:lstStyle/>
          <a:p>
            <a:r>
              <a:rPr lang="en-GB" sz="1600" dirty="0">
                <a:latin typeface="Segoe UI Variable Text" pitchFamily="2" charset="0"/>
              </a:rPr>
              <a:t>The </a:t>
            </a:r>
            <a:r>
              <a:rPr lang="en-GB" sz="1600" b="1" dirty="0">
                <a:latin typeface="Segoe UI Variable Text" pitchFamily="2" charset="0"/>
              </a:rPr>
              <a:t>arithmetic operator </a:t>
            </a:r>
            <a:r>
              <a:rPr lang="en-GB" sz="1600" dirty="0">
                <a:latin typeface="Segoe UI Variable Text" pitchFamily="2" charset="0"/>
              </a:rPr>
              <a:t>to add two values together.</a:t>
            </a:r>
          </a:p>
        </p:txBody>
      </p:sp>
      <p:cxnSp>
        <p:nvCxnSpPr>
          <p:cNvPr id="15" name="Straight Arrow Connector 14">
            <a:extLst>
              <a:ext uri="{FF2B5EF4-FFF2-40B4-BE49-F238E27FC236}">
                <a16:creationId xmlns:a16="http://schemas.microsoft.com/office/drawing/2014/main" id="{1A083081-142F-4257-8FA0-D3EE019705D8}"/>
              </a:ext>
            </a:extLst>
          </p:cNvPr>
          <p:cNvCxnSpPr>
            <a:cxnSpLocks/>
          </p:cNvCxnSpPr>
          <p:nvPr/>
        </p:nvCxnSpPr>
        <p:spPr>
          <a:xfrm>
            <a:off x="5351719" y="4178594"/>
            <a:ext cx="1339707" cy="41549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414CC09-5CFC-BD56-9552-8DDFFED2FC4C}"/>
              </a:ext>
            </a:extLst>
          </p:cNvPr>
          <p:cNvCxnSpPr>
            <a:cxnSpLocks/>
          </p:cNvCxnSpPr>
          <p:nvPr/>
        </p:nvCxnSpPr>
        <p:spPr>
          <a:xfrm>
            <a:off x="3677092" y="3639671"/>
            <a:ext cx="249866" cy="11483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8660DF-58C9-8F18-40DA-B7A6A738949A}"/>
              </a:ext>
            </a:extLst>
          </p:cNvPr>
          <p:cNvSpPr txBox="1"/>
          <p:nvPr/>
        </p:nvSpPr>
        <p:spPr>
          <a:xfrm>
            <a:off x="3604436" y="4833953"/>
            <a:ext cx="2636874" cy="1077218"/>
          </a:xfrm>
          <a:prstGeom prst="rect">
            <a:avLst/>
          </a:prstGeom>
          <a:noFill/>
        </p:spPr>
        <p:txBody>
          <a:bodyPr wrap="square" rtlCol="0">
            <a:spAutoFit/>
          </a:bodyPr>
          <a:lstStyle/>
          <a:p>
            <a:r>
              <a:rPr lang="en-GB" sz="1600" dirty="0">
                <a:latin typeface="Segoe UI Variable Text" pitchFamily="2" charset="0"/>
              </a:rPr>
              <a:t>Num2 and Num1 are using the </a:t>
            </a:r>
            <a:r>
              <a:rPr lang="en-GB" sz="1600" b="1" dirty="0">
                <a:latin typeface="Segoe UI Variable Text" pitchFamily="2" charset="0"/>
              </a:rPr>
              <a:t>assignment operator </a:t>
            </a:r>
            <a:r>
              <a:rPr lang="en-GB" sz="1600" dirty="0">
                <a:latin typeface="Segoe UI Variable Text" pitchFamily="2" charset="0"/>
              </a:rPr>
              <a:t>which assigns a value to the container.</a:t>
            </a:r>
          </a:p>
        </p:txBody>
      </p:sp>
      <p:sp>
        <p:nvSpPr>
          <p:cNvPr id="21" name="TextBox 20">
            <a:extLst>
              <a:ext uri="{FF2B5EF4-FFF2-40B4-BE49-F238E27FC236}">
                <a16:creationId xmlns:a16="http://schemas.microsoft.com/office/drawing/2014/main" id="{37B60328-95D9-6FE0-23FA-02E228C13DB2}"/>
              </a:ext>
            </a:extLst>
          </p:cNvPr>
          <p:cNvSpPr txBox="1"/>
          <p:nvPr/>
        </p:nvSpPr>
        <p:spPr>
          <a:xfrm>
            <a:off x="8383769" y="2103293"/>
            <a:ext cx="2339165" cy="830997"/>
          </a:xfrm>
          <a:prstGeom prst="rect">
            <a:avLst/>
          </a:prstGeom>
          <a:noFill/>
        </p:spPr>
        <p:txBody>
          <a:bodyPr wrap="square" rtlCol="0">
            <a:spAutoFit/>
          </a:bodyPr>
          <a:lstStyle/>
          <a:p>
            <a:r>
              <a:rPr lang="en-GB" sz="1600" dirty="0">
                <a:latin typeface="Segoe UI Variable Text" pitchFamily="2" charset="0"/>
              </a:rPr>
              <a:t>The </a:t>
            </a:r>
            <a:r>
              <a:rPr lang="en-GB" sz="1600" b="1" dirty="0">
                <a:latin typeface="Segoe UI Variable Text" pitchFamily="2" charset="0"/>
              </a:rPr>
              <a:t>input</a:t>
            </a:r>
            <a:r>
              <a:rPr lang="en-GB" sz="1600" dirty="0">
                <a:latin typeface="Segoe UI Variable Text" pitchFamily="2" charset="0"/>
              </a:rPr>
              <a:t> function to allow the user to enter a number.</a:t>
            </a:r>
          </a:p>
        </p:txBody>
      </p:sp>
      <p:cxnSp>
        <p:nvCxnSpPr>
          <p:cNvPr id="22" name="Straight Arrow Connector 21">
            <a:extLst>
              <a:ext uri="{FF2B5EF4-FFF2-40B4-BE49-F238E27FC236}">
                <a16:creationId xmlns:a16="http://schemas.microsoft.com/office/drawing/2014/main" id="{9A72FAA9-DA7E-BF64-7337-6269CAD8DA82}"/>
              </a:ext>
            </a:extLst>
          </p:cNvPr>
          <p:cNvCxnSpPr>
            <a:cxnSpLocks/>
          </p:cNvCxnSpPr>
          <p:nvPr/>
        </p:nvCxnSpPr>
        <p:spPr>
          <a:xfrm flipV="1">
            <a:off x="7059133" y="2754404"/>
            <a:ext cx="1324636" cy="6691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1223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78C7F-CBF7-0EC0-B9E1-618B254E927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EFF74BF-A886-1D55-727B-76971405769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Data types</a:t>
            </a:r>
          </a:p>
        </p:txBody>
      </p:sp>
      <p:pic>
        <p:nvPicPr>
          <p:cNvPr id="32" name="Picture 31">
            <a:extLst>
              <a:ext uri="{FF2B5EF4-FFF2-40B4-BE49-F238E27FC236}">
                <a16:creationId xmlns:a16="http://schemas.microsoft.com/office/drawing/2014/main" id="{63D3E9AA-F79E-6069-E87F-127A28B3F5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6E52F79-17A3-E392-A3D0-B1B23098FDB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B2D91AAE-987A-9FED-D07F-9930CAA531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7FE70C97-45F4-C898-8782-BD106A180E5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EEDEA2D5-5FD6-E369-4E44-5E41C0DF146A}"/>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 data type?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data type</a:t>
            </a:r>
            <a:r>
              <a:rPr lang="en-GB" dirty="0">
                <a:latin typeface="Segoe UI Variable Text" pitchFamily="2" charset="0"/>
              </a:rPr>
              <a:t> tells the computer what kind of data a variable will store and how that data can be used.</a:t>
            </a:r>
          </a:p>
        </p:txBody>
      </p:sp>
      <p:sp>
        <p:nvSpPr>
          <p:cNvPr id="25" name="TextBox 24">
            <a:extLst>
              <a:ext uri="{FF2B5EF4-FFF2-40B4-BE49-F238E27FC236}">
                <a16:creationId xmlns:a16="http://schemas.microsoft.com/office/drawing/2014/main" id="{71A581FD-7413-F974-0C45-26F1C90B0D0B}"/>
              </a:ext>
            </a:extLst>
          </p:cNvPr>
          <p:cNvSpPr txBox="1"/>
          <p:nvPr/>
        </p:nvSpPr>
        <p:spPr>
          <a:xfrm>
            <a:off x="242886" y="2680293"/>
            <a:ext cx="5346379" cy="2369880"/>
          </a:xfrm>
          <a:prstGeom prst="rect">
            <a:avLst/>
          </a:prstGeom>
          <a:noFill/>
        </p:spPr>
        <p:txBody>
          <a:bodyPr wrap="square">
            <a:spAutoFit/>
          </a:bodyPr>
          <a:lstStyle/>
          <a:p>
            <a:r>
              <a:rPr lang="en-GB" sz="2000" b="1" dirty="0">
                <a:latin typeface="Segoe UI Variable Text" pitchFamily="2" charset="0"/>
              </a:rPr>
              <a:t>Why are different data types needed?</a:t>
            </a:r>
          </a:p>
          <a:p>
            <a:endParaRPr lang="en-GB" sz="2000" b="1" dirty="0">
              <a:latin typeface="Segoe UI Variable Text" pitchFamily="2" charset="0"/>
            </a:endParaRPr>
          </a:p>
          <a:p>
            <a:r>
              <a:rPr lang="en-GB" dirty="0">
                <a:latin typeface="Segoe UI Variable Text" pitchFamily="2" charset="0"/>
              </a:rPr>
              <a:t>Different types of data behave differently, so the computer needs to know whether something is a number, text, true/false value, etc.</a:t>
            </a:r>
          </a:p>
          <a:p>
            <a:endParaRPr lang="en-GB" dirty="0">
              <a:latin typeface="Segoe UI Variable Text" pitchFamily="2" charset="0"/>
            </a:endParaRPr>
          </a:p>
          <a:p>
            <a:r>
              <a:rPr lang="en-GB" dirty="0">
                <a:latin typeface="Segoe UI Variable Text" pitchFamily="2" charset="0"/>
              </a:rPr>
              <a:t>Data types can be changed, this is known as </a:t>
            </a:r>
            <a:r>
              <a:rPr lang="en-GB" b="1" dirty="0">
                <a:latin typeface="Segoe UI Variable Text" pitchFamily="2" charset="0"/>
              </a:rPr>
              <a:t>casting</a:t>
            </a:r>
            <a:r>
              <a:rPr lang="en-GB" dirty="0">
                <a:latin typeface="Segoe UI Variable Text" pitchFamily="2" charset="0"/>
              </a:rPr>
              <a:t> (e.g. convert from string to integer)</a:t>
            </a:r>
          </a:p>
        </p:txBody>
      </p:sp>
      <p:sp>
        <p:nvSpPr>
          <p:cNvPr id="26" name="TextBox 25">
            <a:extLst>
              <a:ext uri="{FF2B5EF4-FFF2-40B4-BE49-F238E27FC236}">
                <a16:creationId xmlns:a16="http://schemas.microsoft.com/office/drawing/2014/main" id="{96806D67-8E59-B415-381D-587DA08D60E1}"/>
              </a:ext>
            </a:extLst>
          </p:cNvPr>
          <p:cNvSpPr txBox="1"/>
          <p:nvPr/>
        </p:nvSpPr>
        <p:spPr>
          <a:xfrm>
            <a:off x="254788" y="5307193"/>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E16EA091-6800-6BC9-51BE-D854ABBBCCAC}"/>
              </a:ext>
            </a:extLst>
          </p:cNvPr>
          <p:cNvSpPr txBox="1"/>
          <p:nvPr/>
        </p:nvSpPr>
        <p:spPr>
          <a:xfrm>
            <a:off x="293842" y="5878117"/>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age = int("14")</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print(age + 1)</a:t>
            </a:r>
          </a:p>
        </p:txBody>
      </p:sp>
      <p:cxnSp>
        <p:nvCxnSpPr>
          <p:cNvPr id="4" name="Straight Connector 3">
            <a:extLst>
              <a:ext uri="{FF2B5EF4-FFF2-40B4-BE49-F238E27FC236}">
                <a16:creationId xmlns:a16="http://schemas.microsoft.com/office/drawing/2014/main" id="{98C70E13-E281-E83F-D41D-D327C75E3917}"/>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409C61E-7FAC-7051-4ABF-AE614FF949A9}"/>
              </a:ext>
            </a:extLst>
          </p:cNvPr>
          <p:cNvSpPr txBox="1"/>
          <p:nvPr/>
        </p:nvSpPr>
        <p:spPr>
          <a:xfrm>
            <a:off x="7834582" y="1156284"/>
            <a:ext cx="3240404" cy="369332"/>
          </a:xfrm>
          <a:prstGeom prst="rect">
            <a:avLst/>
          </a:prstGeom>
          <a:noFill/>
        </p:spPr>
        <p:txBody>
          <a:bodyPr wrap="square">
            <a:spAutoFit/>
          </a:bodyPr>
          <a:lstStyle/>
          <a:p>
            <a:r>
              <a:rPr lang="en-GB" sz="1800" b="1" dirty="0">
                <a:latin typeface="Segoe UI Variable Text" pitchFamily="2" charset="0"/>
              </a:rPr>
              <a:t>Different data types</a:t>
            </a:r>
          </a:p>
        </p:txBody>
      </p:sp>
      <p:graphicFrame>
        <p:nvGraphicFramePr>
          <p:cNvPr id="5" name="Table 4">
            <a:extLst>
              <a:ext uri="{FF2B5EF4-FFF2-40B4-BE49-F238E27FC236}">
                <a16:creationId xmlns:a16="http://schemas.microsoft.com/office/drawing/2014/main" id="{368599B5-6564-D594-64B3-72196D187256}"/>
              </a:ext>
            </a:extLst>
          </p:cNvPr>
          <p:cNvGraphicFramePr>
            <a:graphicFrameLocks noGrp="1"/>
          </p:cNvGraphicFramePr>
          <p:nvPr>
            <p:extLst>
              <p:ext uri="{D42A27DB-BD31-4B8C-83A1-F6EECF244321}">
                <p14:modId xmlns:p14="http://schemas.microsoft.com/office/powerpoint/2010/main" val="1586952751"/>
              </p:ext>
            </p:extLst>
          </p:nvPr>
        </p:nvGraphicFramePr>
        <p:xfrm>
          <a:off x="6380796" y="1743726"/>
          <a:ext cx="5426394" cy="3571240"/>
        </p:xfrm>
        <a:graphic>
          <a:graphicData uri="http://schemas.openxmlformats.org/drawingml/2006/table">
            <a:tbl>
              <a:tblPr firstRow="1" bandRow="1">
                <a:tableStyleId>{5940675A-B579-460E-94D1-54222C63F5DA}</a:tableStyleId>
              </a:tblPr>
              <a:tblGrid>
                <a:gridCol w="1425894">
                  <a:extLst>
                    <a:ext uri="{9D8B030D-6E8A-4147-A177-3AD203B41FA5}">
                      <a16:colId xmlns:a16="http://schemas.microsoft.com/office/drawing/2014/main" val="2700403633"/>
                    </a:ext>
                  </a:extLst>
                </a:gridCol>
                <a:gridCol w="1863089">
                  <a:extLst>
                    <a:ext uri="{9D8B030D-6E8A-4147-A177-3AD203B41FA5}">
                      <a16:colId xmlns:a16="http://schemas.microsoft.com/office/drawing/2014/main" val="1514348926"/>
                    </a:ext>
                  </a:extLst>
                </a:gridCol>
                <a:gridCol w="2137411">
                  <a:extLst>
                    <a:ext uri="{9D8B030D-6E8A-4147-A177-3AD203B41FA5}">
                      <a16:colId xmlns:a16="http://schemas.microsoft.com/office/drawing/2014/main" val="657708016"/>
                    </a:ext>
                  </a:extLst>
                </a:gridCol>
              </a:tblGrid>
              <a:tr h="370840">
                <a:tc>
                  <a:txBody>
                    <a:bodyPr/>
                    <a:lstStyle/>
                    <a:p>
                      <a:r>
                        <a:rPr lang="en-GB" dirty="0">
                          <a:solidFill>
                            <a:schemeClr val="bg1"/>
                          </a:solidFill>
                          <a:latin typeface="Segoe UI Variable Text" pitchFamily="2" charset="0"/>
                        </a:rPr>
                        <a:t>Data type </a:t>
                      </a:r>
                    </a:p>
                  </a:txBody>
                  <a:tcPr>
                    <a:solidFill>
                      <a:schemeClr val="tx1"/>
                    </a:solidFill>
                  </a:tcPr>
                </a:tc>
                <a:tc>
                  <a:txBody>
                    <a:bodyPr/>
                    <a:lstStyle/>
                    <a:p>
                      <a:r>
                        <a:rPr lang="en-GB" dirty="0">
                          <a:solidFill>
                            <a:schemeClr val="bg1"/>
                          </a:solidFill>
                          <a:latin typeface="Segoe UI Variable Text" pitchFamily="2" charset="0"/>
                        </a:rPr>
                        <a:t>Description</a:t>
                      </a:r>
                    </a:p>
                  </a:txBody>
                  <a:tcPr>
                    <a:solidFill>
                      <a:schemeClr val="tx1"/>
                    </a:solidFill>
                  </a:tcPr>
                </a:tc>
                <a:tc>
                  <a:txBody>
                    <a:bodyPr/>
                    <a:lstStyle/>
                    <a:p>
                      <a:r>
                        <a:rPr lang="en-GB" dirty="0">
                          <a:solidFill>
                            <a:schemeClr val="bg1"/>
                          </a:solidFill>
                          <a:latin typeface="Segoe UI Variable Text" pitchFamily="2" charset="0"/>
                        </a:rPr>
                        <a:t>Example</a:t>
                      </a:r>
                    </a:p>
                  </a:txBody>
                  <a:tcPr>
                    <a:solidFill>
                      <a:schemeClr val="tx1"/>
                    </a:solidFill>
                  </a:tcPr>
                </a:tc>
                <a:extLst>
                  <a:ext uri="{0D108BD9-81ED-4DB2-BD59-A6C34878D82A}">
                    <a16:rowId xmlns:a16="http://schemas.microsoft.com/office/drawing/2014/main" val="532063359"/>
                  </a:ext>
                </a:extLst>
              </a:tr>
              <a:tr h="370840">
                <a:tc>
                  <a:txBody>
                    <a:bodyPr/>
                    <a:lstStyle/>
                    <a:p>
                      <a:r>
                        <a:rPr lang="en-GB" dirty="0">
                          <a:latin typeface="Segoe UI Variable Text" pitchFamily="2" charset="0"/>
                        </a:rPr>
                        <a:t>Integer</a:t>
                      </a:r>
                    </a:p>
                  </a:txBody>
                  <a:tcPr/>
                </a:tc>
                <a:tc>
                  <a:txBody>
                    <a:bodyPr/>
                    <a:lstStyle/>
                    <a:p>
                      <a:r>
                        <a:rPr lang="en-GB" dirty="0">
                          <a:latin typeface="Segoe UI Variable Text" pitchFamily="2" charset="0"/>
                        </a:rPr>
                        <a:t>Whole numbers</a:t>
                      </a:r>
                    </a:p>
                  </a:txBody>
                  <a:tcPr/>
                </a:tc>
                <a:tc>
                  <a:txBody>
                    <a:bodyPr/>
                    <a:lstStyle/>
                    <a:p>
                      <a:r>
                        <a:rPr lang="en-GB" dirty="0">
                          <a:latin typeface="Segoe UI Variable Text" pitchFamily="2" charset="0"/>
                        </a:rPr>
                        <a:t>my_integer = 6</a:t>
                      </a:r>
                    </a:p>
                    <a:p>
                      <a:endParaRPr lang="en-GB" dirty="0">
                        <a:latin typeface="Segoe UI Variable Text" pitchFamily="2" charset="0"/>
                      </a:endParaRPr>
                    </a:p>
                  </a:txBody>
                  <a:tcPr/>
                </a:tc>
                <a:extLst>
                  <a:ext uri="{0D108BD9-81ED-4DB2-BD59-A6C34878D82A}">
                    <a16:rowId xmlns:a16="http://schemas.microsoft.com/office/drawing/2014/main" val="3207931724"/>
                  </a:ext>
                </a:extLst>
              </a:tr>
              <a:tr h="370840">
                <a:tc>
                  <a:txBody>
                    <a:bodyPr/>
                    <a:lstStyle/>
                    <a:p>
                      <a:r>
                        <a:rPr lang="en-GB" dirty="0">
                          <a:latin typeface="Segoe UI Variable Text" pitchFamily="2" charset="0"/>
                        </a:rPr>
                        <a:t>String</a:t>
                      </a:r>
                    </a:p>
                  </a:txBody>
                  <a:tcPr/>
                </a:tc>
                <a:tc>
                  <a:txBody>
                    <a:bodyPr/>
                    <a:lstStyle/>
                    <a:p>
                      <a:r>
                        <a:rPr lang="en-GB" dirty="0">
                          <a:latin typeface="Segoe UI Variable Text" pitchFamily="2" charset="0"/>
                        </a:rPr>
                        <a:t>Text (inside quotes)</a:t>
                      </a:r>
                    </a:p>
                  </a:txBody>
                  <a:tcPr/>
                </a:tc>
                <a:tc>
                  <a:txBody>
                    <a:bodyPr/>
                    <a:lstStyle/>
                    <a:p>
                      <a:r>
                        <a:rPr lang="en-GB" dirty="0">
                          <a:latin typeface="Segoe UI Variable Text" pitchFamily="2" charset="0"/>
                        </a:rPr>
                        <a:t>my_string = ‘WJEC’ </a:t>
                      </a:r>
                    </a:p>
                  </a:txBody>
                  <a:tcPr/>
                </a:tc>
                <a:extLst>
                  <a:ext uri="{0D108BD9-81ED-4DB2-BD59-A6C34878D82A}">
                    <a16:rowId xmlns:a16="http://schemas.microsoft.com/office/drawing/2014/main" val="2837506067"/>
                  </a:ext>
                </a:extLst>
              </a:tr>
              <a:tr h="370840">
                <a:tc>
                  <a:txBody>
                    <a:bodyPr/>
                    <a:lstStyle/>
                    <a:p>
                      <a:r>
                        <a:rPr lang="en-GB" dirty="0">
                          <a:latin typeface="Segoe UI Variable Text" pitchFamily="2" charset="0"/>
                        </a:rPr>
                        <a:t>Real</a:t>
                      </a:r>
                    </a:p>
                  </a:txBody>
                  <a:tcPr/>
                </a:tc>
                <a:tc>
                  <a:txBody>
                    <a:bodyPr/>
                    <a:lstStyle/>
                    <a:p>
                      <a:r>
                        <a:rPr lang="en-GB" dirty="0">
                          <a:latin typeface="Segoe UI Variable Text" pitchFamily="2" charset="0"/>
                        </a:rPr>
                        <a:t>Decimal numbers</a:t>
                      </a:r>
                    </a:p>
                  </a:txBody>
                  <a:tcPr/>
                </a:tc>
                <a:tc>
                  <a:txBody>
                    <a:bodyPr/>
                    <a:lstStyle/>
                    <a:p>
                      <a:r>
                        <a:rPr lang="en-GB" dirty="0">
                          <a:latin typeface="Segoe UI Variable Text" pitchFamily="2" charset="0"/>
                        </a:rPr>
                        <a:t>my_real= 6.02</a:t>
                      </a:r>
                    </a:p>
                  </a:txBody>
                  <a:tcPr/>
                </a:tc>
                <a:extLst>
                  <a:ext uri="{0D108BD9-81ED-4DB2-BD59-A6C34878D82A}">
                    <a16:rowId xmlns:a16="http://schemas.microsoft.com/office/drawing/2014/main" val="720191951"/>
                  </a:ext>
                </a:extLst>
              </a:tr>
              <a:tr h="370840">
                <a:tc>
                  <a:txBody>
                    <a:bodyPr/>
                    <a:lstStyle/>
                    <a:p>
                      <a:r>
                        <a:rPr lang="en-GB" dirty="0">
                          <a:latin typeface="Segoe UI Variable Text" pitchFamily="2" charset="0"/>
                        </a:rPr>
                        <a:t>Boolean</a:t>
                      </a:r>
                    </a:p>
                  </a:txBody>
                  <a:tcPr/>
                </a:tc>
                <a:tc>
                  <a:txBody>
                    <a:bodyPr/>
                    <a:lstStyle/>
                    <a:p>
                      <a:r>
                        <a:rPr lang="en-GB" dirty="0">
                          <a:latin typeface="Segoe UI Variable Text" pitchFamily="2" charset="0"/>
                        </a:rPr>
                        <a:t>True or False values</a:t>
                      </a:r>
                    </a:p>
                  </a:txBody>
                  <a:tcPr/>
                </a:tc>
                <a:tc>
                  <a:txBody>
                    <a:bodyPr/>
                    <a:lstStyle/>
                    <a:p>
                      <a:r>
                        <a:rPr lang="en-GB" dirty="0">
                          <a:latin typeface="Segoe UI Variable Text" pitchFamily="2" charset="0"/>
                        </a:rPr>
                        <a:t>my_boolean = True </a:t>
                      </a:r>
                    </a:p>
                  </a:txBody>
                  <a:tcPr/>
                </a:tc>
                <a:extLst>
                  <a:ext uri="{0D108BD9-81ED-4DB2-BD59-A6C34878D82A}">
                    <a16:rowId xmlns:a16="http://schemas.microsoft.com/office/drawing/2014/main" val="3360009099"/>
                  </a:ext>
                </a:extLst>
              </a:tr>
              <a:tr h="370840">
                <a:tc>
                  <a:txBody>
                    <a:bodyPr/>
                    <a:lstStyle/>
                    <a:p>
                      <a:r>
                        <a:rPr lang="en-GB" dirty="0">
                          <a:latin typeface="Segoe UI Variable Text" pitchFamily="2" charset="0"/>
                        </a:rPr>
                        <a:t>Character</a:t>
                      </a:r>
                    </a:p>
                  </a:txBody>
                  <a:tcPr/>
                </a:tc>
                <a:tc>
                  <a:txBody>
                    <a:bodyPr/>
                    <a:lstStyle/>
                    <a:p>
                      <a:r>
                        <a:rPr lang="en-GB" dirty="0">
                          <a:latin typeface="Segoe UI Variable Text" pitchFamily="2" charset="0"/>
                        </a:rPr>
                        <a:t>A character within a string.</a:t>
                      </a:r>
                    </a:p>
                  </a:txBody>
                  <a:tcPr/>
                </a:tc>
                <a:tc>
                  <a:txBody>
                    <a:bodyPr/>
                    <a:lstStyle/>
                    <a:p>
                      <a:r>
                        <a:rPr lang="en-GB" dirty="0">
                          <a:latin typeface="Segoe UI Variable Text" pitchFamily="2" charset="0"/>
                        </a:rPr>
                        <a:t>my_character = ‘W’ </a:t>
                      </a:r>
                    </a:p>
                  </a:txBody>
                  <a:tcPr/>
                </a:tc>
                <a:extLst>
                  <a:ext uri="{0D108BD9-81ED-4DB2-BD59-A6C34878D82A}">
                    <a16:rowId xmlns:a16="http://schemas.microsoft.com/office/drawing/2014/main" val="3736037920"/>
                  </a:ext>
                </a:extLst>
              </a:tr>
            </a:tbl>
          </a:graphicData>
        </a:graphic>
      </p:graphicFrame>
    </p:spTree>
    <p:extLst>
      <p:ext uri="{BB962C8B-B14F-4D97-AF65-F5344CB8AC3E}">
        <p14:creationId xmlns:p14="http://schemas.microsoft.com/office/powerpoint/2010/main" val="42142608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1675</TotalTime>
  <Words>1496</Words>
  <Application>Microsoft Office PowerPoint</Application>
  <PresentationFormat>Widescreen</PresentationFormat>
  <Paragraphs>229</Paragraphs>
  <Slides>13</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90</cp:revision>
  <cp:lastPrinted>2026-02-17T16:07:28Z</cp:lastPrinted>
  <dcterms:created xsi:type="dcterms:W3CDTF">2026-01-24T22:14:20Z</dcterms:created>
  <dcterms:modified xsi:type="dcterms:W3CDTF">2026-06-13T22:52:23Z</dcterms:modified>
</cp:coreProperties>
</file>